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  <p:sldMasterId id="2147483754" r:id="rId2"/>
  </p:sldMasterIdLst>
  <p:notesMasterIdLst>
    <p:notesMasterId r:id="rId30"/>
  </p:notesMasterIdLst>
  <p:handoutMasterIdLst>
    <p:handoutMasterId r:id="rId31"/>
  </p:handoutMasterIdLst>
  <p:sldIdLst>
    <p:sldId id="705" r:id="rId3"/>
    <p:sldId id="983" r:id="rId4"/>
    <p:sldId id="896" r:id="rId5"/>
    <p:sldId id="897" r:id="rId6"/>
    <p:sldId id="899" r:id="rId7"/>
    <p:sldId id="996" r:id="rId8"/>
    <p:sldId id="937" r:id="rId9"/>
    <p:sldId id="938" r:id="rId10"/>
    <p:sldId id="984" r:id="rId11"/>
    <p:sldId id="940" r:id="rId12"/>
    <p:sldId id="954" r:id="rId13"/>
    <p:sldId id="985" r:id="rId14"/>
    <p:sldId id="986" r:id="rId15"/>
    <p:sldId id="975" r:id="rId16"/>
    <p:sldId id="977" r:id="rId17"/>
    <p:sldId id="982" r:id="rId18"/>
    <p:sldId id="943" r:id="rId19"/>
    <p:sldId id="942" r:id="rId20"/>
    <p:sldId id="988" r:id="rId21"/>
    <p:sldId id="945" r:id="rId22"/>
    <p:sldId id="946" r:id="rId23"/>
    <p:sldId id="948" r:id="rId24"/>
    <p:sldId id="949" r:id="rId25"/>
    <p:sldId id="991" r:id="rId26"/>
    <p:sldId id="950" r:id="rId27"/>
    <p:sldId id="995" r:id="rId28"/>
    <p:sldId id="958" r:id="rId29"/>
  </p:sldIdLst>
  <p:sldSz cx="12192000" cy="6858000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Postiau Tony" initials="PT" lastIdx="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FF"/>
    <a:srgbClr val="007A37"/>
    <a:srgbClr val="FFFFFF"/>
    <a:srgbClr val="F48020"/>
    <a:srgbClr val="E76F0B"/>
    <a:srgbClr val="F7A45F"/>
    <a:srgbClr val="C9C400"/>
    <a:srgbClr val="FFECAF"/>
    <a:srgbClr val="2F2FFF"/>
    <a:srgbClr val="575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B344D84-9AFB-497E-A393-DC336BA19D2E}" styleName="Style moyen 3 - Accentuation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Style moyen 4 - Accentuation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7853C-536D-4A76-A0AE-DD22124D55A5}" styleName="Style à thème 1 - Accentuation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59" autoAdjust="0"/>
    <p:restoredTop sz="82248" autoAdjust="0"/>
  </p:normalViewPr>
  <p:slideViewPr>
    <p:cSldViewPr>
      <p:cViewPr>
        <p:scale>
          <a:sx n="65" d="100"/>
          <a:sy n="65" d="100"/>
        </p:scale>
        <p:origin x="626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11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4013" y="-96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0.png>
</file>

<file path=ppt/media/image21.jpeg>
</file>

<file path=ppt/media/image22.png>
</file>

<file path=ppt/media/image23.png>
</file>

<file path=ppt/media/image24.png>
</file>

<file path=ppt/media/image25.tiff>
</file>

<file path=ppt/media/image26.tiff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5250" y="742950"/>
            <a:ext cx="6604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87B955B-9B3C-2647-95FD-E9C749E36CDB}" type="slidenum">
              <a:rPr kumimoji="0" lang="fr-FR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fr-FR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5250" y="742950"/>
            <a:ext cx="6604000" cy="3714750"/>
          </a:xfrm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US" dirty="0" smtClean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6202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the symbol</a:t>
            </a:r>
            <a:r>
              <a:rPr lang="en-US" baseline="0" dirty="0" smtClean="0"/>
              <a:t> for INITIAL and FINAL states, and write the queries explicitly in each </a:t>
            </a:r>
            <a:r>
              <a:rPr lang="en-US" baseline="0" dirty="0" err="1" smtClean="0"/>
              <a:t>metamodel</a:t>
            </a:r>
            <a:r>
              <a:rPr lang="en-US" baseline="0" dirty="0" smtClean="0"/>
              <a:t>, with a table for each State kind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0017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not SNAPPING… To be discussed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1399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Remove </a:t>
            </a:r>
            <a:r>
              <a:rPr lang="en-US" sz="1200" b="1" dirty="0" err="1" smtClean="0">
                <a:solidFill>
                  <a:prstClr val="black"/>
                </a:solidFill>
              </a:rPr>
              <a:t>Illusionization</a:t>
            </a:r>
            <a:r>
              <a:rPr lang="en-US" sz="1200" b="1" dirty="0" smtClean="0">
                <a:solidFill>
                  <a:prstClr val="black"/>
                </a:solidFill>
              </a:rPr>
              <a:t>:</a:t>
            </a:r>
            <a:r>
              <a:rPr lang="en-US" sz="1200" b="1" baseline="0" dirty="0" smtClean="0">
                <a:solidFill>
                  <a:prstClr val="black"/>
                </a:solidFill>
              </a:rPr>
              <a:t> </a:t>
            </a:r>
            <a:r>
              <a:rPr lang="en-US" sz="1200" b="0" baseline="0" dirty="0" smtClean="0">
                <a:solidFill>
                  <a:prstClr val="black"/>
                </a:solidFill>
              </a:rPr>
              <a:t>it is a very specific term, used in one paper that you read but not the audience, and that does not bring anything.</a:t>
            </a:r>
          </a:p>
          <a:p>
            <a:endParaRPr lang="en-US" sz="1200" b="0" baseline="0" dirty="0" smtClean="0">
              <a:solidFill>
                <a:prstClr val="black"/>
              </a:solidFill>
            </a:endParaRPr>
          </a:p>
          <a:p>
            <a:r>
              <a:rPr lang="en-US" sz="1200" b="0" baseline="0" dirty="0" smtClean="0">
                <a:solidFill>
                  <a:prstClr val="black"/>
                </a:solidFill>
              </a:rPr>
              <a:t>Similar to previous, this is not what is intended with “</a:t>
            </a:r>
            <a:r>
              <a:rPr lang="en-US" sz="1200" b="0" baseline="0" dirty="0" err="1" smtClean="0">
                <a:solidFill>
                  <a:prstClr val="black"/>
                </a:solidFill>
              </a:rPr>
              <a:t>insideness</a:t>
            </a:r>
            <a:r>
              <a:rPr lang="en-US" sz="1200" b="0" baseline="0" dirty="0" smtClean="0">
                <a:solidFill>
                  <a:prstClr val="black"/>
                </a:solidFill>
              </a:rPr>
              <a:t>”…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752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don’t get the figure</a:t>
            </a:r>
          </a:p>
          <a:p>
            <a:endParaRPr lang="en-US" dirty="0" smtClean="0"/>
          </a:p>
          <a:p>
            <a:r>
              <a:rPr lang="en-US" dirty="0" smtClean="0"/>
              <a:t>I don’t get the examples</a:t>
            </a:r>
            <a:r>
              <a:rPr lang="en-US" baseline="0" dirty="0" smtClean="0"/>
              <a:t> under “Using Visual Languages”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580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3414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Similar to </a:t>
            </a:r>
            <a:r>
              <a:rPr kumimoji="0" 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Syriani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 </a:t>
            </a:r>
            <a:r>
              <a:rPr kumimoji="0" lang="en-US" sz="1200" b="0" i="1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et al.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, 2014, we separate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Animation Effects, from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Animation Scheduling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You can orally comment the similarity (</a:t>
            </a:r>
            <a:r>
              <a:rPr kumimoji="0" 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Trafo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 blocks + Scheduling)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The figure does not bring much, and is difficult to read, and requires you to explain it during a long time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8720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Illustrate with simple things, typically on the FSM DSL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6959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EXAMPLE!!!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2640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9552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559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DAF1F9-39BD-564C-A57A-FCBAE9EEBE01}" type="slidenum">
              <a:rPr lang="fr-FR" smtClean="0"/>
              <a:pPr>
                <a:defRPr/>
              </a:pPr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58839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Too much things are mixed in this slide…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This should focus on parameters: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Why do we need parameters (typically, illustrate the previous one)?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What problems does it bring to introduce parameters?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0014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Too much things are mixed in this slide…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This should focus on parameters: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Why do we need parameters (typically, illustrate the previous one)?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What problems does it bring to introduce parameters?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1866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Remove the TU ---- AU figure: this is not its point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Illustrate the idea…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We want to be able to notify the MA engine that a TU is currently executed, so the </a:t>
            </a:r>
            <a:r>
              <a:rPr kumimoji="0" 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the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 MA engine performs the animation.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Two problems here: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How do we locate relevant TUs inside the overall transformation?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What is the communication process between both engines?</a:t>
            </a:r>
          </a:p>
          <a:p>
            <a:pPr marL="228600" marR="0" lvl="0" indent="-22860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Solution: the </a:t>
            </a:r>
            <a:r>
              <a:rPr kumimoji="0" 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GeMoC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 approach for debugging, with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Annotations for TU</a:t>
            </a:r>
          </a:p>
          <a:p>
            <a:pPr marL="171450" marR="0" lvl="0" indent="-17145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-"/>
              <a:tabLst/>
              <a:defRPr/>
            </a:pPr>
            <a:r>
              <a:rPr kumimoji="0" lang="en-US" sz="12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Comm</a:t>
            </a: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 protocol based on four notifications (cf. paper… but put them in the slide!)s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846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This should be rewritten completely 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43831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837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534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are Min and Mio?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approach is guided BY TRAFOS: one TU triggers one or several UA, not the other way around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figure is overcomplicated.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Put four TU steps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first corresponds to one AU step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second and fourth correspond to 3 steps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The third correspond to 5</a:t>
            </a:r>
          </a:p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DAF1F9-39BD-564C-A57A-FCBAE9EEBE01}" type="slidenum">
              <a:rPr lang="fr-FR" smtClean="0"/>
              <a:pPr>
                <a:defRPr/>
              </a:pPr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7631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Remove</a:t>
            </a:r>
            <a:r>
              <a:rPr lang="en-US" baseline="0" dirty="0" smtClean="0"/>
              <a:t> the image and the “fully unlock…”</a:t>
            </a:r>
          </a:p>
          <a:p>
            <a:endParaRPr lang="en-US" baseline="0" dirty="0" smtClean="0"/>
          </a:p>
          <a:p>
            <a:r>
              <a:rPr lang="en-US" baseline="0" dirty="0" smtClean="0"/>
              <a:t>EXPLAIN how reuse can be achieved: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1 TU corresponds to several AUs (previous slide)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1 AU may be used for several TUs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DAF1F9-39BD-564C-A57A-FCBAE9EEBE01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2489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t>Change the title to “3 Key Challenges” and just number them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2611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CONCRETE !!!!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6656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the symbol</a:t>
            </a:r>
            <a:r>
              <a:rPr lang="en-US" baseline="0" dirty="0" smtClean="0"/>
              <a:t> for INITIAL and FINAL states, and write the queries explicitly in each </a:t>
            </a:r>
            <a:r>
              <a:rPr lang="en-US" baseline="0" dirty="0" err="1" smtClean="0"/>
              <a:t>metamodel</a:t>
            </a:r>
            <a:r>
              <a:rPr lang="en-US" baseline="0" dirty="0" smtClean="0"/>
              <a:t>, with a table for each State kind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99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5250" y="742950"/>
            <a:ext cx="6604000" cy="371475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Put the symbol</a:t>
            </a:r>
            <a:r>
              <a:rPr lang="en-US" baseline="0" dirty="0" smtClean="0"/>
              <a:t> for INITIAL and FINAL states, and write the queries explicitly in each </a:t>
            </a:r>
            <a:r>
              <a:rPr lang="en-US" baseline="0" dirty="0" err="1" smtClean="0"/>
              <a:t>metamodel</a:t>
            </a:r>
            <a:r>
              <a:rPr lang="en-US" baseline="0" dirty="0" smtClean="0"/>
              <a:t>, with a table for each State kind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027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EDAF1F9-39BD-564C-A57A-FCBAE9EEBE01}" type="slidenum">
              <a:rPr kumimoji="0" lang="fr-FR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930275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fr-FR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4381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2000" y="0"/>
            <a:ext cx="1104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825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defTabSz="685800"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 defTabSz="685800"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marR="0" lvl="0" indent="-257175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SzTx/>
              <a:buFont typeface="Arial"/>
              <a:buNone/>
              <a:tabLst/>
              <a:defRPr/>
            </a:pPr>
            <a:r>
              <a:rPr kumimoji="0" lang="nl-BE" sz="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www.unamur.be</a:t>
            </a:r>
            <a:endParaRPr kumimoji="0" lang="fr-FR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14220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3612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825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defTabSz="685800"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 defTabSz="685800"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marR="0" lvl="0" indent="-257175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SzTx/>
              <a:buFont typeface="Arial"/>
              <a:buNone/>
              <a:tabLst/>
              <a:defRPr/>
            </a:pPr>
            <a:r>
              <a:rPr kumimoji="0" lang="nl-BE" sz="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www.unamur.be</a:t>
            </a:r>
            <a:endParaRPr kumimoji="0" lang="fr-FR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7436" y="2389261"/>
            <a:ext cx="10177131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36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067417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SECTIONN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825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defTabSz="685800"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 defTabSz="685800"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Processus 6"/>
          <p:cNvSpPr/>
          <p:nvPr userDrawn="1"/>
        </p:nvSpPr>
        <p:spPr>
          <a:xfrm>
            <a:off x="1" y="1628801"/>
            <a:ext cx="12202291" cy="3600400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               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1679509" y="2708920"/>
            <a:ext cx="9025003" cy="1313640"/>
          </a:xfrm>
          <a:prstGeom prst="rect">
            <a:avLst/>
          </a:prstGeom>
          <a:noFill/>
          <a:ln w="63500" cmpd="dbl">
            <a:solidFill>
              <a:schemeClr val="bg1"/>
            </a:solidFill>
          </a:ln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2250" b="0" i="0" cap="small" baseline="0">
                <a:solidFill>
                  <a:schemeClr val="bg1"/>
                </a:solidFill>
                <a:latin typeface="Segoe UI Symbol" panose="020B0502040204020203" pitchFamily="34" charset="0"/>
                <a:cs typeface="Verdana"/>
              </a:defRPr>
            </a:lvl1pPr>
            <a:lvl2pPr marL="342900" indent="0" algn="ctr">
              <a:buClr>
                <a:srgbClr val="FF6600"/>
              </a:buClr>
              <a:buFontTx/>
              <a:buNone/>
              <a:defRPr sz="1875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548117931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10201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" y="1388282"/>
            <a:ext cx="5711957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09691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" y="1388282"/>
            <a:ext cx="109728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14218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007435" y="2389261"/>
            <a:ext cx="10177131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SECTIONN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Processus 6"/>
          <p:cNvSpPr/>
          <p:nvPr userDrawn="1"/>
        </p:nvSpPr>
        <p:spPr>
          <a:xfrm>
            <a:off x="0" y="1628801"/>
            <a:ext cx="12202291" cy="3600400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               </a:t>
            </a:r>
          </a:p>
        </p:txBody>
      </p:sp>
      <p:sp>
        <p:nvSpPr>
          <p:cNvPr id="11" name="Espace réservé du contenu 2"/>
          <p:cNvSpPr>
            <a:spLocks noGrp="1"/>
          </p:cNvSpPr>
          <p:nvPr>
            <p:ph idx="1"/>
          </p:nvPr>
        </p:nvSpPr>
        <p:spPr>
          <a:xfrm>
            <a:off x="1679509" y="2708920"/>
            <a:ext cx="9025003" cy="1313640"/>
          </a:xfrm>
          <a:prstGeom prst="rect">
            <a:avLst/>
          </a:prstGeom>
          <a:noFill/>
          <a:ln w="63500" cmpd="dbl">
            <a:solidFill>
              <a:schemeClr val="bg1"/>
            </a:solidFill>
          </a:ln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000" b="0" i="0" cap="small" baseline="0">
                <a:solidFill>
                  <a:schemeClr val="bg1"/>
                </a:solidFill>
                <a:latin typeface="Segoe UI Symbol" panose="020B0502040204020203" pitchFamily="34" charset="0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79747018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552000" y="0"/>
            <a:ext cx="1104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2625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342900" indent="0" algn="ctr">
              <a:buClr>
                <a:srgbClr val="FF6600"/>
              </a:buClr>
              <a:buFontTx/>
              <a:buNone/>
              <a:defRPr sz="1875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3302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10203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" y="1388282"/>
            <a:ext cx="5711957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025">
                <a:solidFill>
                  <a:srgbClr val="474746"/>
                </a:solidFill>
                <a:latin typeface="+mj-lt"/>
              </a:defRPr>
            </a:lvl1pPr>
            <a:lvl2pPr marL="137700" indent="0" algn="l">
              <a:buClr>
                <a:srgbClr val="41A336"/>
              </a:buClr>
              <a:buFontTx/>
              <a:buNone/>
              <a:defRPr sz="15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329400" indent="0" algn="l">
              <a:buClr>
                <a:srgbClr val="41A336"/>
              </a:buClr>
              <a:buFontTx/>
              <a:buNone/>
              <a:defRPr sz="15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504900" indent="0" algn="l">
              <a:buClr>
                <a:srgbClr val="41A336"/>
              </a:buClr>
              <a:buFontTx/>
              <a:buNone/>
              <a:defRPr sz="135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147500" indent="-171450" algn="l">
              <a:buClr>
                <a:srgbClr val="41A336"/>
              </a:buClr>
              <a:buFont typeface="Arial"/>
              <a:buChar char="•"/>
              <a:defRPr sz="75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825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defTabSz="685800"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 defTabSz="685800"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367922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10303200" y="6591300"/>
            <a:ext cx="18888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825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 defTabSz="685800">
              <a:defRPr/>
            </a:pPr>
            <a:fld id="{326C6059-A255-C24B-AAEC-93A3405961B0}" type="slidenum">
              <a:rPr lang="en-US" smtClean="0">
                <a:solidFill>
                  <a:prstClr val="white"/>
                </a:solidFill>
              </a:rPr>
              <a:pPr defTabSz="685800">
                <a:defRPr/>
              </a:pPr>
              <a:t>‹N°›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609600" y="6559023"/>
            <a:ext cx="109728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marR="0" lvl="0" indent="-257175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SzTx/>
              <a:buFont typeface="Arial"/>
              <a:buNone/>
              <a:tabLst/>
              <a:defRPr/>
            </a:pPr>
            <a:r>
              <a:rPr kumimoji="0" lang="nl-BE" sz="6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www.unamur.be</a:t>
            </a:r>
            <a:endParaRPr kumimoji="0" lang="fr-FR" sz="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Verdana"/>
              <a:ea typeface="+mn-e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309693"/>
            <a:ext cx="10972800" cy="790787"/>
          </a:xfrm>
          <a:prstGeom prst="rect">
            <a:avLst/>
          </a:prstGeom>
        </p:spPr>
        <p:txBody>
          <a:bodyPr vert="horz"/>
          <a:lstStyle>
            <a:lvl1pPr>
              <a:defRPr sz="36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609600" y="1388282"/>
            <a:ext cx="109728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025">
                <a:solidFill>
                  <a:srgbClr val="474746"/>
                </a:solidFill>
                <a:latin typeface="+mj-lt"/>
              </a:defRPr>
            </a:lvl1pPr>
            <a:lvl2pPr marL="137700" indent="0" algn="l">
              <a:buClr>
                <a:srgbClr val="41A336"/>
              </a:buClr>
              <a:buFontTx/>
              <a:buNone/>
              <a:defRPr sz="15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329400" indent="0" algn="l">
              <a:buClr>
                <a:srgbClr val="41A336"/>
              </a:buClr>
              <a:buFontTx/>
              <a:buNone/>
              <a:defRPr sz="15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504900" indent="0" algn="l">
              <a:buClr>
                <a:srgbClr val="41A336"/>
              </a:buClr>
              <a:buFontTx/>
              <a:buNone/>
              <a:defRPr sz="135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147500" indent="-171450" algn="l">
              <a:buClr>
                <a:srgbClr val="41A336"/>
              </a:buClr>
              <a:buFont typeface="Arial"/>
              <a:buChar char="•"/>
              <a:defRPr sz="75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12192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609600" y="1196752"/>
            <a:ext cx="109728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617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10291" y="-1"/>
            <a:ext cx="12202291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2000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91" y="239712"/>
            <a:ext cx="12154963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9262534" y="5546724"/>
            <a:ext cx="1845733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2000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sz="2000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9342" y="5832476"/>
            <a:ext cx="1272117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95594" y="6597352"/>
            <a:ext cx="1199873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  <p:sldLayoutId id="2147483753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10291" y="-1"/>
            <a:ext cx="12202291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291" y="239712"/>
            <a:ext cx="12154963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9262535" y="5546724"/>
            <a:ext cx="1845733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fr-FR" sz="1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fr-FR" sz="1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9343" y="5832478"/>
            <a:ext cx="1272117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95596" y="6597352"/>
            <a:ext cx="1199873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marR="0" lvl="0" indent="-257175" algn="l" defTabSz="3429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SzTx/>
              <a:buFont typeface="Arial"/>
              <a:buNone/>
              <a:tabLst/>
              <a:defRPr/>
            </a:pPr>
            <a:r>
              <a:rPr kumimoji="0" lang="nl-BE" sz="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2E3135"/>
                </a:solidFill>
                <a:effectLst/>
                <a:uLnTx/>
                <a:uFillTx/>
                <a:latin typeface="Verdana"/>
                <a:ea typeface="+mn-ea"/>
                <a:cs typeface="Verdana"/>
              </a:rPr>
              <a:t>www.unamur.be</a:t>
            </a:r>
            <a:endParaRPr kumimoji="0" lang="fr-FR" sz="600" b="0" i="0" u="none" strike="noStrike" kern="1200" cap="none" spc="0" normalizeH="0" baseline="0" noProof="0" dirty="0">
              <a:ln>
                <a:noFill/>
              </a:ln>
              <a:solidFill>
                <a:srgbClr val="2E3135"/>
              </a:solidFill>
              <a:effectLst/>
              <a:uLnTx/>
              <a:uFillTx/>
              <a:latin typeface="Verdana"/>
              <a:ea typeface="+mn-e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976589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342900" rtl="0" eaLnBrk="1" fontAlgn="base" hangingPunct="1"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5pPr>
      <a:lvl6pPr marL="3429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6pPr>
      <a:lvl7pPr marL="6858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7pPr>
      <a:lvl8pPr marL="10287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8pPr>
      <a:lvl9pPr marL="1371600" algn="ctr" defTabSz="342900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257175" indent="-257175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557213" indent="-214313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1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8572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8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2001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543050" indent="-171450" algn="l" defTabSz="3429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15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4279/tuj.eceasst.29.407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6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2567608" y="5697254"/>
            <a:ext cx="37984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fr-FR" sz="1200" dirty="0" err="1">
                <a:solidFill>
                  <a:prstClr val="black"/>
                </a:solidFill>
              </a:rPr>
              <a:t>Monday</a:t>
            </a:r>
            <a:r>
              <a:rPr lang="fr-FR" sz="1200" dirty="0">
                <a:solidFill>
                  <a:prstClr val="black"/>
                </a:solidFill>
              </a:rPr>
              <a:t> 24th </a:t>
            </a:r>
            <a:r>
              <a:rPr lang="fr-FR" sz="1200" dirty="0" err="1">
                <a:solidFill>
                  <a:prstClr val="black"/>
                </a:solidFill>
              </a:rPr>
              <a:t>October</a:t>
            </a:r>
            <a:r>
              <a:rPr lang="fr-FR" sz="1200" dirty="0">
                <a:solidFill>
                  <a:prstClr val="black"/>
                </a:solidFill>
              </a:rPr>
              <a:t>, Montréal, Canada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idx="1"/>
          </p:nvPr>
        </p:nvSpPr>
        <p:spPr>
          <a:xfrm>
            <a:off x="1560512" y="44624"/>
            <a:ext cx="9144000" cy="5589240"/>
          </a:xfrm>
        </p:spPr>
        <p:txBody>
          <a:bodyPr/>
          <a:lstStyle/>
          <a:p>
            <a:endParaRPr lang="en-US" sz="3200" b="1" dirty="0">
              <a:latin typeface="Arial" charset="0"/>
            </a:endParaRPr>
          </a:p>
          <a:p>
            <a:endParaRPr lang="en-US" sz="3200" b="1" dirty="0">
              <a:latin typeface="Arial" charset="0"/>
            </a:endParaRPr>
          </a:p>
          <a:p>
            <a:pPr algn="l"/>
            <a:r>
              <a:rPr lang="en-US" sz="2800" b="1" dirty="0">
                <a:latin typeface="Arial" charset="0"/>
              </a:rPr>
              <a:t>Towards The Systematic Design of Model Animation:</a:t>
            </a:r>
          </a:p>
          <a:p>
            <a:r>
              <a:rPr lang="en-US" sz="2000" b="1" i="1" dirty="0">
                <a:latin typeface="Arial" charset="0"/>
              </a:rPr>
              <a:t>Key Ingredients and General Guidelines</a:t>
            </a:r>
            <a:endParaRPr lang="en-GB" sz="1100" i="1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sz="3200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sz="3200" dirty="0">
              <a:latin typeface="Arial" charset="0"/>
            </a:endParaRPr>
          </a:p>
          <a:p>
            <a:r>
              <a:rPr lang="en-GB" sz="2800" b="1" dirty="0">
                <a:latin typeface="Arial" charset="0"/>
              </a:rPr>
              <a:t>Moussa </a:t>
            </a:r>
            <a:r>
              <a:rPr lang="en-GB" sz="2800" b="1" cap="small" dirty="0">
                <a:latin typeface="Arial" charset="0"/>
              </a:rPr>
              <a:t>Amrani</a:t>
            </a:r>
            <a:r>
              <a:rPr lang="en-GB" sz="2800" dirty="0">
                <a:latin typeface="Arial" charset="0"/>
              </a:rPr>
              <a:t>, </a:t>
            </a:r>
            <a:r>
              <a:rPr lang="en-GB" sz="2800" cap="small" dirty="0">
                <a:latin typeface="Arial" charset="0"/>
              </a:rPr>
              <a:t>Abdelkader Ouared,</a:t>
            </a:r>
            <a:r>
              <a:rPr lang="en-GB" sz="2800" dirty="0">
                <a:latin typeface="Arial" charset="0"/>
              </a:rPr>
              <a:t> </a:t>
            </a:r>
          </a:p>
          <a:p>
            <a:r>
              <a:rPr lang="en-GB" sz="2800" dirty="0">
                <a:latin typeface="Arial" charset="0"/>
              </a:rPr>
              <a:t>Pierre-Yves </a:t>
            </a:r>
            <a:r>
              <a:rPr lang="en-GB" sz="2800" cap="small" dirty="0" err="1">
                <a:latin typeface="Arial" charset="0"/>
              </a:rPr>
              <a:t>Schobbens</a:t>
            </a:r>
            <a:endParaRPr lang="en-GB" sz="2800" cap="small" dirty="0">
              <a:latin typeface="Arial" charset="0"/>
            </a:endParaRPr>
          </a:p>
          <a:p>
            <a:endParaRPr lang="fr-FR" sz="28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endParaRPr lang="fr-FR" sz="1400" cap="small" dirty="0">
              <a:latin typeface="Arial" charset="0"/>
            </a:endParaRPr>
          </a:p>
          <a:p>
            <a:pPr algn="l"/>
            <a:r>
              <a:rPr lang="en-GB" sz="1400" dirty="0" err="1">
                <a:latin typeface="Arial" charset="0"/>
              </a:rPr>
              <a:t>Modeling</a:t>
            </a:r>
            <a:r>
              <a:rPr lang="en-GB" sz="1400" dirty="0">
                <a:latin typeface="Arial" charset="0"/>
              </a:rPr>
              <a:t> Language Engineering </a:t>
            </a:r>
            <a:r>
              <a:rPr lang="en-GB" sz="1400" cap="small" dirty="0">
                <a:latin typeface="Arial" charset="0"/>
              </a:rPr>
              <a:t>(</a:t>
            </a:r>
            <a:r>
              <a:rPr lang="en-GB" sz="1400" cap="small" dirty="0" err="1">
                <a:latin typeface="Arial" charset="0"/>
              </a:rPr>
              <a:t>Mle</a:t>
            </a:r>
            <a:r>
              <a:rPr lang="en-GB" sz="1400" cap="small" dirty="0">
                <a:latin typeface="Arial" charset="0"/>
              </a:rPr>
              <a:t>)</a:t>
            </a:r>
            <a:r>
              <a:rPr lang="en-GB" sz="1400" dirty="0">
                <a:latin typeface="Arial" charset="0"/>
              </a:rPr>
              <a:t> Workshop </a:t>
            </a:r>
          </a:p>
          <a:p>
            <a:pPr algn="l"/>
            <a:r>
              <a:rPr lang="en-GB" sz="1400" dirty="0">
                <a:latin typeface="Arial" charset="0"/>
              </a:rPr>
              <a:t>Co-Located with </a:t>
            </a:r>
            <a:r>
              <a:rPr lang="en-GB" sz="1400" dirty="0" err="1">
                <a:latin typeface="Arial" charset="0"/>
              </a:rPr>
              <a:t>MoDELS</a:t>
            </a:r>
            <a:r>
              <a:rPr lang="en-GB" sz="1400" dirty="0">
                <a:latin typeface="Arial" charset="0"/>
              </a:rPr>
              <a:t> 2022</a:t>
            </a:r>
            <a:r>
              <a:rPr lang="en-GB" sz="1400" cap="small" dirty="0">
                <a:latin typeface="Arial" charset="0"/>
              </a:rPr>
              <a:t/>
            </a:r>
            <a:br>
              <a:rPr lang="en-GB" sz="1400" cap="small" dirty="0">
                <a:latin typeface="Arial" charset="0"/>
              </a:rPr>
            </a:br>
            <a:endParaRPr lang="en-GB" sz="1400" cap="small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91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83632" y="2763432"/>
            <a:ext cx="6768752" cy="1313640"/>
          </a:xfrm>
          <a:ln>
            <a:noFill/>
          </a:ln>
        </p:spPr>
        <p:txBody>
          <a:bodyPr/>
          <a:lstStyle/>
          <a:p>
            <a:r>
              <a:rPr lang="en-GB" sz="4800" b="1" dirty="0" err="1" smtClean="0"/>
              <a:t>Concret</a:t>
            </a:r>
            <a:r>
              <a:rPr lang="en-GB" sz="4800" b="1" dirty="0" smtClean="0"/>
              <a:t> </a:t>
            </a:r>
            <a:r>
              <a:rPr lang="en-GB" sz="4800" b="1" dirty="0"/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1212911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43703" y="359119"/>
            <a:ext cx="9062784" cy="790787"/>
          </a:xfrm>
        </p:spPr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Complex Rendering Patterns</a:t>
            </a:r>
            <a:endParaRPr lang="en-GB" sz="3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grpSp>
        <p:nvGrpSpPr>
          <p:cNvPr id="124" name="Group 164"/>
          <p:cNvGrpSpPr/>
          <p:nvPr/>
        </p:nvGrpSpPr>
        <p:grpSpPr>
          <a:xfrm>
            <a:off x="239243" y="1530794"/>
            <a:ext cx="2710295" cy="1260797"/>
            <a:chOff x="6605720" y="640428"/>
            <a:chExt cx="2710295" cy="1260797"/>
          </a:xfrm>
        </p:grpSpPr>
        <p:sp>
          <p:nvSpPr>
            <p:cNvPr id="125" name="Rectangle 124"/>
            <p:cNvSpPr/>
            <p:nvPr/>
          </p:nvSpPr>
          <p:spPr>
            <a:xfrm>
              <a:off x="6605720" y="640428"/>
              <a:ext cx="2710295" cy="1260797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6" name="Group 156"/>
            <p:cNvGrpSpPr/>
            <p:nvPr/>
          </p:nvGrpSpPr>
          <p:grpSpPr>
            <a:xfrm>
              <a:off x="6695718" y="725880"/>
              <a:ext cx="2548691" cy="1076106"/>
              <a:chOff x="7634187" y="908213"/>
              <a:chExt cx="2548691" cy="1076106"/>
            </a:xfrm>
          </p:grpSpPr>
          <p:cxnSp>
            <p:nvCxnSpPr>
              <p:cNvPr id="127" name="Elbow Connector 96"/>
              <p:cNvCxnSpPr>
                <a:stCxn id="138" idx="1"/>
                <a:endCxn id="146" idx="3"/>
              </p:cNvCxnSpPr>
              <p:nvPr/>
            </p:nvCxnSpPr>
            <p:spPr>
              <a:xfrm rot="10800000" flipV="1">
                <a:off x="8691464" y="1046325"/>
                <a:ext cx="629397" cy="520119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8" name="Rectangle 127"/>
              <p:cNvSpPr/>
              <p:nvPr/>
            </p:nvSpPr>
            <p:spPr>
              <a:xfrm>
                <a:off x="9320860" y="1296225"/>
                <a:ext cx="862018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Initial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9306174" y="1708094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Regular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130" name="Elbow Connector 80"/>
              <p:cNvCxnSpPr>
                <a:stCxn id="129" idx="1"/>
                <a:endCxn id="146" idx="3"/>
              </p:cNvCxnSpPr>
              <p:nvPr/>
            </p:nvCxnSpPr>
            <p:spPr>
              <a:xfrm rot="10800000">
                <a:off x="8691464" y="1566445"/>
                <a:ext cx="614711" cy="279762"/>
              </a:xfrm>
              <a:prstGeom prst="bentConnector3">
                <a:avLst>
                  <a:gd name="adj1" fmla="val 48451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6" name="Elbow Connector 81"/>
              <p:cNvCxnSpPr>
                <a:stCxn id="128" idx="1"/>
                <a:endCxn id="146" idx="3"/>
              </p:cNvCxnSpPr>
              <p:nvPr/>
            </p:nvCxnSpPr>
            <p:spPr>
              <a:xfrm rot="10800000" flipV="1">
                <a:off x="8691464" y="1434337"/>
                <a:ext cx="629397" cy="132107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37" name="Isosceles Triangle 82"/>
              <p:cNvSpPr/>
              <p:nvPr/>
            </p:nvSpPr>
            <p:spPr>
              <a:xfrm rot="16200000">
                <a:off x="8697737" y="1504028"/>
                <a:ext cx="125198" cy="137746"/>
              </a:xfrm>
              <a:prstGeom prst="triangl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9320860" y="908213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Final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grpSp>
            <p:nvGrpSpPr>
              <p:cNvPr id="140" name="Group 130"/>
              <p:cNvGrpSpPr/>
              <p:nvPr/>
            </p:nvGrpSpPr>
            <p:grpSpPr>
              <a:xfrm>
                <a:off x="7634187" y="1148571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46" name="Rectangle 145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</p:grpSp>
      </p:grpSp>
      <p:grpSp>
        <p:nvGrpSpPr>
          <p:cNvPr id="8" name="Groupe 7"/>
          <p:cNvGrpSpPr/>
          <p:nvPr/>
        </p:nvGrpSpPr>
        <p:grpSpPr>
          <a:xfrm>
            <a:off x="9274339" y="1769154"/>
            <a:ext cx="2664296" cy="3244022"/>
            <a:chOff x="9274339" y="1769154"/>
            <a:chExt cx="2664296" cy="3244022"/>
          </a:xfrm>
        </p:grpSpPr>
        <p:sp>
          <p:nvSpPr>
            <p:cNvPr id="64" name="Rectangle 63"/>
            <p:cNvSpPr/>
            <p:nvPr/>
          </p:nvSpPr>
          <p:spPr>
            <a:xfrm>
              <a:off x="9274339" y="177370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State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sp>
          <p:nvSpPr>
            <p:cNvPr id="65" name="Ellipse 64"/>
            <p:cNvSpPr/>
            <p:nvPr/>
          </p:nvSpPr>
          <p:spPr>
            <a:xfrm>
              <a:off x="9512745" y="2286938"/>
              <a:ext cx="468000" cy="468000"/>
            </a:xfrm>
            <a:prstGeom prst="ellipse">
              <a:avLst/>
            </a:prstGeom>
            <a:ln w="1905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9274339" y="1769154"/>
              <a:ext cx="2664296" cy="3244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Ellipse 68"/>
            <p:cNvSpPr/>
            <p:nvPr/>
          </p:nvSpPr>
          <p:spPr>
            <a:xfrm>
              <a:off x="9530745" y="3647718"/>
              <a:ext cx="432000" cy="432000"/>
            </a:xfrm>
            <a:prstGeom prst="ellipse">
              <a:avLst/>
            </a:prstGeom>
            <a:ln w="76200" cmpd="dbl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5" name="Groupe 4"/>
            <p:cNvGrpSpPr/>
            <p:nvPr/>
          </p:nvGrpSpPr>
          <p:grpSpPr>
            <a:xfrm>
              <a:off x="9417964" y="2939036"/>
              <a:ext cx="583532" cy="488345"/>
              <a:chOff x="7765647" y="2100196"/>
              <a:chExt cx="583532" cy="488345"/>
            </a:xfrm>
          </p:grpSpPr>
          <p:sp>
            <p:nvSpPr>
              <p:cNvPr id="68" name="Ellipse 67"/>
              <p:cNvSpPr/>
              <p:nvPr/>
            </p:nvSpPr>
            <p:spPr>
              <a:xfrm>
                <a:off x="7881179" y="2120541"/>
                <a:ext cx="468000" cy="468000"/>
              </a:xfrm>
              <a:prstGeom prst="ellipse">
                <a:avLst/>
              </a:prstGeom>
              <a:ln w="19050">
                <a:solidFill>
                  <a:schemeClr val="tx1"/>
                </a:solidFill>
                <a:tailEnd type="arrow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70" name="Connecteur droit avec flèche 69"/>
              <p:cNvCxnSpPr>
                <a:endCxn id="68" idx="1"/>
              </p:cNvCxnSpPr>
              <p:nvPr/>
            </p:nvCxnSpPr>
            <p:spPr>
              <a:xfrm>
                <a:off x="7765647" y="2100196"/>
                <a:ext cx="184069" cy="8888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arrow" w="sm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Rectangle 70"/>
            <p:cNvSpPr/>
            <p:nvPr/>
          </p:nvSpPr>
          <p:spPr>
            <a:xfrm>
              <a:off x="9274339" y="416152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Transition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cxnSp>
          <p:nvCxnSpPr>
            <p:cNvPr id="72" name="Connecteur droit avec flèche 71"/>
            <p:cNvCxnSpPr/>
            <p:nvPr/>
          </p:nvCxnSpPr>
          <p:spPr>
            <a:xfrm>
              <a:off x="9428580" y="4750084"/>
              <a:ext cx="694920" cy="902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10393908" y="4554105"/>
              <a:ext cx="12454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Transition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0393908" y="2370352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Regular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393908" y="3140261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Initial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0393908" y="3732358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Final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</p:grpSp>
      <p:sp>
        <p:nvSpPr>
          <p:cNvPr id="77" name="ZoneTexte 76"/>
          <p:cNvSpPr txBox="1"/>
          <p:nvPr/>
        </p:nvSpPr>
        <p:spPr>
          <a:xfrm>
            <a:off x="5303912" y="1325483"/>
            <a:ext cx="2742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fr-FR" b="1" dirty="0" err="1" smtClean="0"/>
              <a:t>Rendering</a:t>
            </a:r>
            <a:endParaRPr lang="en-US" b="1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4439816" y="2589611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9" name="Rectangle 78"/>
          <p:cNvSpPr/>
          <p:nvPr/>
        </p:nvSpPr>
        <p:spPr>
          <a:xfrm>
            <a:off x="4480344" y="2165916"/>
            <a:ext cx="862018" cy="276225"/>
          </a:xfrm>
          <a:prstGeom prst="rect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200" b="1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Initial</a:t>
            </a:r>
            <a:endParaRPr lang="en-GB" sz="1200" b="1" kern="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494575" y="3858916"/>
            <a:ext cx="833556" cy="276225"/>
          </a:xfrm>
          <a:prstGeom prst="rect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200" b="1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Regular</a:t>
            </a:r>
            <a:endParaRPr lang="en-GB" sz="1200" b="1" kern="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494575" y="2962024"/>
            <a:ext cx="833556" cy="276225"/>
          </a:xfrm>
          <a:prstGeom prst="rect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200" b="1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Final</a:t>
            </a:r>
            <a:endParaRPr lang="en-GB" sz="1200" b="1" kern="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cxnSp>
        <p:nvCxnSpPr>
          <p:cNvPr id="87" name="Connecteur droit 86"/>
          <p:cNvCxnSpPr/>
          <p:nvPr/>
        </p:nvCxnSpPr>
        <p:spPr>
          <a:xfrm>
            <a:off x="4439816" y="3579439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7554855" y="3785556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7542707" y="2882892"/>
            <a:ext cx="432000" cy="432000"/>
          </a:xfrm>
          <a:prstGeom prst="ellipse">
            <a:avLst/>
          </a:prstGeom>
          <a:ln w="76200" cmpd="dbl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Ellipse 105"/>
          <p:cNvSpPr/>
          <p:nvPr/>
        </p:nvSpPr>
        <p:spPr>
          <a:xfrm>
            <a:off x="7518160" y="1982874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7" name="Connecteur droit avec flèche 106"/>
          <p:cNvCxnSpPr>
            <a:endCxn id="106" idx="1"/>
          </p:cNvCxnSpPr>
          <p:nvPr/>
        </p:nvCxnSpPr>
        <p:spPr>
          <a:xfrm>
            <a:off x="7402628" y="1962529"/>
            <a:ext cx="184069" cy="88882"/>
          </a:xfrm>
          <a:prstGeom prst="straightConnector1">
            <a:avLst/>
          </a:prstGeom>
          <a:ln w="28575">
            <a:solidFill>
              <a:schemeClr val="tx1"/>
            </a:solidFill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ZoneTexte 41"/>
          <p:cNvSpPr txBox="1"/>
          <p:nvPr/>
        </p:nvSpPr>
        <p:spPr>
          <a:xfrm>
            <a:off x="9264648" y="1331476"/>
            <a:ext cx="266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1800" b="1" dirty="0">
                <a:latin typeface="LinLibertineT"/>
              </a:rPr>
              <a:t>Visual Representation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31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9" grpId="0" animBg="1"/>
      <p:bldP spid="82" grpId="0" animBg="1"/>
      <p:bldP spid="83" grpId="0" animBg="1"/>
      <p:bldP spid="88" grpId="0" animBg="1"/>
      <p:bldP spid="89" grpId="0" animBg="1"/>
      <p:bldP spid="10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43703" y="359119"/>
            <a:ext cx="9062784" cy="790787"/>
          </a:xfrm>
        </p:spPr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Complex Rendering Patterns</a:t>
            </a:r>
            <a:endParaRPr lang="en-GB" sz="3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grpSp>
        <p:nvGrpSpPr>
          <p:cNvPr id="124" name="Group 164"/>
          <p:cNvGrpSpPr/>
          <p:nvPr/>
        </p:nvGrpSpPr>
        <p:grpSpPr>
          <a:xfrm>
            <a:off x="239243" y="1530794"/>
            <a:ext cx="2710295" cy="1260797"/>
            <a:chOff x="6605720" y="640428"/>
            <a:chExt cx="2710295" cy="1260797"/>
          </a:xfrm>
        </p:grpSpPr>
        <p:sp>
          <p:nvSpPr>
            <p:cNvPr id="125" name="Rectangle 124"/>
            <p:cNvSpPr/>
            <p:nvPr/>
          </p:nvSpPr>
          <p:spPr>
            <a:xfrm>
              <a:off x="6605720" y="640428"/>
              <a:ext cx="2710295" cy="1260797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6" name="Group 156"/>
            <p:cNvGrpSpPr/>
            <p:nvPr/>
          </p:nvGrpSpPr>
          <p:grpSpPr>
            <a:xfrm>
              <a:off x="6695718" y="725880"/>
              <a:ext cx="2548691" cy="1076106"/>
              <a:chOff x="7634187" y="908213"/>
              <a:chExt cx="2548691" cy="1076106"/>
            </a:xfrm>
          </p:grpSpPr>
          <p:cxnSp>
            <p:nvCxnSpPr>
              <p:cNvPr id="127" name="Elbow Connector 96"/>
              <p:cNvCxnSpPr>
                <a:stCxn id="138" idx="1"/>
                <a:endCxn id="146" idx="3"/>
              </p:cNvCxnSpPr>
              <p:nvPr/>
            </p:nvCxnSpPr>
            <p:spPr>
              <a:xfrm rot="10800000" flipV="1">
                <a:off x="8691464" y="1046325"/>
                <a:ext cx="629397" cy="520119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8" name="Rectangle 127"/>
              <p:cNvSpPr/>
              <p:nvPr/>
            </p:nvSpPr>
            <p:spPr>
              <a:xfrm>
                <a:off x="9320860" y="1296225"/>
                <a:ext cx="862018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Initial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9306174" y="1708094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Regular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130" name="Elbow Connector 80"/>
              <p:cNvCxnSpPr>
                <a:stCxn id="129" idx="1"/>
                <a:endCxn id="146" idx="3"/>
              </p:cNvCxnSpPr>
              <p:nvPr/>
            </p:nvCxnSpPr>
            <p:spPr>
              <a:xfrm rot="10800000">
                <a:off x="8691464" y="1566445"/>
                <a:ext cx="614711" cy="279762"/>
              </a:xfrm>
              <a:prstGeom prst="bentConnector3">
                <a:avLst>
                  <a:gd name="adj1" fmla="val 48451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6" name="Elbow Connector 81"/>
              <p:cNvCxnSpPr>
                <a:stCxn id="128" idx="1"/>
                <a:endCxn id="146" idx="3"/>
              </p:cNvCxnSpPr>
              <p:nvPr/>
            </p:nvCxnSpPr>
            <p:spPr>
              <a:xfrm rot="10800000" flipV="1">
                <a:off x="8691464" y="1434337"/>
                <a:ext cx="629397" cy="132107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37" name="Isosceles Triangle 82"/>
              <p:cNvSpPr/>
              <p:nvPr/>
            </p:nvSpPr>
            <p:spPr>
              <a:xfrm rot="16200000">
                <a:off x="8697737" y="1504028"/>
                <a:ext cx="125198" cy="137746"/>
              </a:xfrm>
              <a:prstGeom prst="triangl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9320860" y="908213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Final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grpSp>
            <p:nvGrpSpPr>
              <p:cNvPr id="140" name="Group 130"/>
              <p:cNvGrpSpPr/>
              <p:nvPr/>
            </p:nvGrpSpPr>
            <p:grpSpPr>
              <a:xfrm>
                <a:off x="7634187" y="1148571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46" name="Rectangle 145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</p:grpSp>
      </p:grpSp>
      <p:grpSp>
        <p:nvGrpSpPr>
          <p:cNvPr id="149" name="Group 167"/>
          <p:cNvGrpSpPr/>
          <p:nvPr/>
        </p:nvGrpSpPr>
        <p:grpSpPr>
          <a:xfrm>
            <a:off x="447675" y="3044058"/>
            <a:ext cx="2398781" cy="1720913"/>
            <a:chOff x="2821223" y="180313"/>
            <a:chExt cx="2398781" cy="1720913"/>
          </a:xfrm>
        </p:grpSpPr>
        <p:sp>
          <p:nvSpPr>
            <p:cNvPr id="150" name="Rectangle 149"/>
            <p:cNvSpPr/>
            <p:nvPr/>
          </p:nvSpPr>
          <p:spPr>
            <a:xfrm>
              <a:off x="2821223" y="180313"/>
              <a:ext cx="2398781" cy="1720913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1" name="Group 157"/>
            <p:cNvGrpSpPr/>
            <p:nvPr/>
          </p:nvGrpSpPr>
          <p:grpSpPr>
            <a:xfrm>
              <a:off x="2865213" y="236767"/>
              <a:ext cx="2325295" cy="1565219"/>
              <a:chOff x="3349772" y="419100"/>
              <a:chExt cx="2325295" cy="1565219"/>
            </a:xfrm>
          </p:grpSpPr>
          <p:grpSp>
            <p:nvGrpSpPr>
              <p:cNvPr id="152" name="Group 108"/>
              <p:cNvGrpSpPr/>
              <p:nvPr/>
            </p:nvGrpSpPr>
            <p:grpSpPr>
              <a:xfrm>
                <a:off x="3349772" y="419100"/>
                <a:ext cx="1266826" cy="559523"/>
                <a:chOff x="333374" y="419100"/>
                <a:chExt cx="1266826" cy="559523"/>
              </a:xfrm>
            </p:grpSpPr>
            <p:sp>
              <p:nvSpPr>
                <p:cNvPr id="162" name="Rectangle 161"/>
                <p:cNvSpPr/>
                <p:nvPr/>
              </p:nvSpPr>
              <p:spPr>
                <a:xfrm>
                  <a:off x="333374" y="419100"/>
                  <a:ext cx="1266825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FSM</a:t>
                  </a:r>
                  <a:endParaRPr lang="en-GB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>
                <a:xfrm>
                  <a:off x="333374" y="695325"/>
                  <a:ext cx="126682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grpSp>
            <p:nvGrpSpPr>
              <p:cNvPr id="153" name="Group 111"/>
              <p:cNvGrpSpPr/>
              <p:nvPr/>
            </p:nvGrpSpPr>
            <p:grpSpPr>
              <a:xfrm>
                <a:off x="4610050" y="1154200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60" name="Rectangle 159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61" name="Rectangle 160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b="1" kern="0" dirty="0" err="1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kind</a:t>
                  </a:r>
                  <a:r>
                    <a:rPr lang="fr-FR" sz="10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: </a:t>
                  </a:r>
                  <a:r>
                    <a:rPr lang="fr-FR" sz="1000" b="1" kern="0" dirty="0" err="1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Kind</a:t>
                  </a:r>
                  <a:endParaRPr lang="en-GB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cxnSp>
            <p:nvCxnSpPr>
              <p:cNvPr id="154" name="Elbow Connector 114"/>
              <p:cNvCxnSpPr>
                <a:endCxn id="160" idx="0"/>
              </p:cNvCxnSpPr>
              <p:nvPr/>
            </p:nvCxnSpPr>
            <p:spPr>
              <a:xfrm>
                <a:off x="4616597" y="695325"/>
                <a:ext cx="522092" cy="458875"/>
              </a:xfrm>
              <a:prstGeom prst="bentConnector2">
                <a:avLst/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55" name="TextBox 116"/>
              <p:cNvSpPr txBox="1"/>
              <p:nvPr/>
            </p:nvSpPr>
            <p:spPr>
              <a:xfrm>
                <a:off x="4680689" y="502549"/>
                <a:ext cx="55450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 </a:t>
                </a:r>
                <a:r>
                  <a:rPr lang="fr-FR" sz="800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fsm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>
              <a:xfrm rot="2700000">
                <a:off x="4638963" y="647146"/>
                <a:ext cx="108000" cy="1080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TextBox 125"/>
              <p:cNvSpPr txBox="1"/>
              <p:nvPr/>
            </p:nvSpPr>
            <p:spPr>
              <a:xfrm>
                <a:off x="5111899" y="851513"/>
                <a:ext cx="5631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1..*</a:t>
                </a:r>
              </a:p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states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3355780" y="1046326"/>
                <a:ext cx="1164313" cy="380252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b="1" i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« </a:t>
                </a:r>
                <a:r>
                  <a:rPr lang="fr-FR" sz="800" b="1" i="1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enumeration</a:t>
                </a:r>
                <a:r>
                  <a:rPr lang="fr-FR" sz="800" b="1" i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 »</a:t>
                </a: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Kind</a:t>
                </a:r>
                <a:endParaRPr lang="fr-FR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3355779" y="1426577"/>
                <a:ext cx="1164313" cy="557742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INITIAL</a:t>
                </a:r>
              </a:p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REGULAR</a:t>
                </a:r>
              </a:p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FINAL</a:t>
                </a:r>
                <a:endParaRPr lang="en-GB" sz="10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</p:grpSp>
      </p:grpSp>
      <p:sp>
        <p:nvSpPr>
          <p:cNvPr id="6" name="ZoneTexte 5"/>
          <p:cNvSpPr txBox="1"/>
          <p:nvPr/>
        </p:nvSpPr>
        <p:spPr>
          <a:xfrm>
            <a:off x="9264648" y="1331476"/>
            <a:ext cx="266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1800" b="1" dirty="0">
                <a:latin typeface="LinLibertineT"/>
              </a:rPr>
              <a:t>Visual Representation</a:t>
            </a:r>
            <a:endParaRPr lang="en-US" dirty="0"/>
          </a:p>
        </p:txBody>
      </p:sp>
      <p:grpSp>
        <p:nvGrpSpPr>
          <p:cNvPr id="8" name="Groupe 7"/>
          <p:cNvGrpSpPr/>
          <p:nvPr/>
        </p:nvGrpSpPr>
        <p:grpSpPr>
          <a:xfrm>
            <a:off x="9274339" y="1769154"/>
            <a:ext cx="2664296" cy="3244022"/>
            <a:chOff x="9274339" y="1769154"/>
            <a:chExt cx="2664296" cy="3244022"/>
          </a:xfrm>
        </p:grpSpPr>
        <p:sp>
          <p:nvSpPr>
            <p:cNvPr id="64" name="Rectangle 63"/>
            <p:cNvSpPr/>
            <p:nvPr/>
          </p:nvSpPr>
          <p:spPr>
            <a:xfrm>
              <a:off x="9274339" y="177370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State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sp>
          <p:nvSpPr>
            <p:cNvPr id="65" name="Ellipse 64"/>
            <p:cNvSpPr/>
            <p:nvPr/>
          </p:nvSpPr>
          <p:spPr>
            <a:xfrm>
              <a:off x="9512745" y="2286938"/>
              <a:ext cx="468000" cy="468000"/>
            </a:xfrm>
            <a:prstGeom prst="ellipse">
              <a:avLst/>
            </a:prstGeom>
            <a:ln w="1905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9274339" y="1769154"/>
              <a:ext cx="2664296" cy="3244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Ellipse 68"/>
            <p:cNvSpPr/>
            <p:nvPr/>
          </p:nvSpPr>
          <p:spPr>
            <a:xfrm>
              <a:off x="9530745" y="3647718"/>
              <a:ext cx="432000" cy="432000"/>
            </a:xfrm>
            <a:prstGeom prst="ellipse">
              <a:avLst/>
            </a:prstGeom>
            <a:ln w="76200" cmpd="dbl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5" name="Groupe 4"/>
            <p:cNvGrpSpPr/>
            <p:nvPr/>
          </p:nvGrpSpPr>
          <p:grpSpPr>
            <a:xfrm>
              <a:off x="9417964" y="2939036"/>
              <a:ext cx="583532" cy="488345"/>
              <a:chOff x="7765647" y="2100196"/>
              <a:chExt cx="583532" cy="488345"/>
            </a:xfrm>
          </p:grpSpPr>
          <p:sp>
            <p:nvSpPr>
              <p:cNvPr id="68" name="Ellipse 67"/>
              <p:cNvSpPr/>
              <p:nvPr/>
            </p:nvSpPr>
            <p:spPr>
              <a:xfrm>
                <a:off x="7881179" y="2120541"/>
                <a:ext cx="468000" cy="468000"/>
              </a:xfrm>
              <a:prstGeom prst="ellipse">
                <a:avLst/>
              </a:prstGeom>
              <a:ln w="19050">
                <a:solidFill>
                  <a:schemeClr val="tx1"/>
                </a:solidFill>
                <a:tailEnd type="arrow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70" name="Connecteur droit avec flèche 69"/>
              <p:cNvCxnSpPr>
                <a:endCxn id="68" idx="1"/>
              </p:cNvCxnSpPr>
              <p:nvPr/>
            </p:nvCxnSpPr>
            <p:spPr>
              <a:xfrm>
                <a:off x="7765647" y="2100196"/>
                <a:ext cx="184069" cy="8888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arrow" w="sm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Rectangle 70"/>
            <p:cNvSpPr/>
            <p:nvPr/>
          </p:nvSpPr>
          <p:spPr>
            <a:xfrm>
              <a:off x="9274339" y="416152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Transition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cxnSp>
          <p:nvCxnSpPr>
            <p:cNvPr id="72" name="Connecteur droit avec flèche 71"/>
            <p:cNvCxnSpPr/>
            <p:nvPr/>
          </p:nvCxnSpPr>
          <p:spPr>
            <a:xfrm>
              <a:off x="9428580" y="4750084"/>
              <a:ext cx="694920" cy="902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10393908" y="4554105"/>
              <a:ext cx="12454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Transition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0393908" y="2370352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Regular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393908" y="3140261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Initial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0393908" y="3732358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Final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</p:grpSp>
      <p:sp>
        <p:nvSpPr>
          <p:cNvPr id="77" name="ZoneTexte 76"/>
          <p:cNvSpPr txBox="1"/>
          <p:nvPr/>
        </p:nvSpPr>
        <p:spPr>
          <a:xfrm>
            <a:off x="5303912" y="1325483"/>
            <a:ext cx="2742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fr-FR" b="1" dirty="0" err="1" smtClean="0"/>
              <a:t>Rendering</a:t>
            </a:r>
            <a:endParaRPr lang="en-US" b="1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4439816" y="2589611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86"/>
          <p:cNvCxnSpPr/>
          <p:nvPr/>
        </p:nvCxnSpPr>
        <p:spPr>
          <a:xfrm>
            <a:off x="4439816" y="3579439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7554855" y="3785556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7542707" y="2882892"/>
            <a:ext cx="432000" cy="432000"/>
          </a:xfrm>
          <a:prstGeom prst="ellipse">
            <a:avLst/>
          </a:prstGeom>
          <a:ln w="76200" cmpd="dbl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Ellipse 105"/>
          <p:cNvSpPr/>
          <p:nvPr/>
        </p:nvSpPr>
        <p:spPr>
          <a:xfrm>
            <a:off x="7518160" y="1982874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7" name="Connecteur droit avec flèche 106"/>
          <p:cNvCxnSpPr>
            <a:endCxn id="106" idx="1"/>
          </p:cNvCxnSpPr>
          <p:nvPr/>
        </p:nvCxnSpPr>
        <p:spPr>
          <a:xfrm>
            <a:off x="7402628" y="1962529"/>
            <a:ext cx="184069" cy="88882"/>
          </a:xfrm>
          <a:prstGeom prst="straightConnector1">
            <a:avLst/>
          </a:prstGeom>
          <a:ln w="28575">
            <a:solidFill>
              <a:schemeClr val="tx1"/>
            </a:solidFill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4439815" y="2081482"/>
            <a:ext cx="214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>
                <a:latin typeface="Courier" pitchFamily="49" charset="0"/>
              </a:rPr>
              <a:t>self.kind</a:t>
            </a:r>
            <a:r>
              <a:rPr lang="fr-FR" sz="1200" dirty="0" smtClean="0">
                <a:latin typeface="Courier" pitchFamily="49" charset="0"/>
              </a:rPr>
              <a:t> == INITIAL</a:t>
            </a:r>
            <a:endParaRPr lang="en-US" sz="1200" dirty="0">
              <a:latin typeface="Courier" pitchFamily="49" charset="0"/>
            </a:endParaRPr>
          </a:p>
        </p:txBody>
      </p:sp>
      <p:sp>
        <p:nvSpPr>
          <p:cNvPr id="78" name="ZoneTexte 77"/>
          <p:cNvSpPr txBox="1"/>
          <p:nvPr/>
        </p:nvSpPr>
        <p:spPr>
          <a:xfrm>
            <a:off x="4439815" y="3013058"/>
            <a:ext cx="214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>
                <a:latin typeface="Courier" pitchFamily="49" charset="0"/>
              </a:rPr>
              <a:t>self.kind</a:t>
            </a:r>
            <a:r>
              <a:rPr lang="fr-FR" sz="1200" dirty="0" smtClean="0">
                <a:latin typeface="Courier" pitchFamily="49" charset="0"/>
              </a:rPr>
              <a:t> == FINAL</a:t>
            </a:r>
            <a:endParaRPr lang="en-US" sz="1200" dirty="0">
              <a:latin typeface="Courier" pitchFamily="49" charset="0"/>
            </a:endParaRPr>
          </a:p>
        </p:txBody>
      </p:sp>
      <p:sp>
        <p:nvSpPr>
          <p:cNvPr id="80" name="ZoneTexte 79"/>
          <p:cNvSpPr txBox="1"/>
          <p:nvPr/>
        </p:nvSpPr>
        <p:spPr>
          <a:xfrm>
            <a:off x="4439815" y="3835612"/>
            <a:ext cx="214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err="1" smtClean="0">
                <a:latin typeface="Courier" pitchFamily="49" charset="0"/>
              </a:rPr>
              <a:t>self.kind</a:t>
            </a:r>
            <a:r>
              <a:rPr lang="fr-FR" sz="1200" dirty="0" smtClean="0">
                <a:latin typeface="Courier" pitchFamily="49" charset="0"/>
              </a:rPr>
              <a:t> == REGULAR</a:t>
            </a:r>
            <a:endParaRPr lang="en-US" sz="1200" dirty="0">
              <a:latin typeface="Courier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708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43703" y="359119"/>
            <a:ext cx="9062784" cy="790787"/>
          </a:xfrm>
        </p:spPr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Complex Rendering Patterns</a:t>
            </a:r>
            <a:endParaRPr lang="en-GB" sz="36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grpSp>
        <p:nvGrpSpPr>
          <p:cNvPr id="91" name="Group 168"/>
          <p:cNvGrpSpPr/>
          <p:nvPr/>
        </p:nvGrpSpPr>
        <p:grpSpPr>
          <a:xfrm>
            <a:off x="450271" y="4887200"/>
            <a:ext cx="2423427" cy="1720913"/>
            <a:chOff x="72427" y="180314"/>
            <a:chExt cx="2423427" cy="1720913"/>
          </a:xfrm>
        </p:grpSpPr>
        <p:sp>
          <p:nvSpPr>
            <p:cNvPr id="92" name="Rectangle 91"/>
            <p:cNvSpPr/>
            <p:nvPr/>
          </p:nvSpPr>
          <p:spPr>
            <a:xfrm>
              <a:off x="72427" y="180314"/>
              <a:ext cx="2423427" cy="1720913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93" name="Group 155"/>
            <p:cNvGrpSpPr/>
            <p:nvPr/>
          </p:nvGrpSpPr>
          <p:grpSpPr>
            <a:xfrm>
              <a:off x="105309" y="230568"/>
              <a:ext cx="2317555" cy="1342333"/>
              <a:chOff x="333374" y="419100"/>
              <a:chExt cx="2317555" cy="1342333"/>
            </a:xfrm>
          </p:grpSpPr>
          <p:grpSp>
            <p:nvGrpSpPr>
              <p:cNvPr id="94" name="Group 48"/>
              <p:cNvGrpSpPr/>
              <p:nvPr/>
            </p:nvGrpSpPr>
            <p:grpSpPr>
              <a:xfrm>
                <a:off x="333374" y="419100"/>
                <a:ext cx="1266826" cy="559523"/>
                <a:chOff x="333374" y="419100"/>
                <a:chExt cx="1266826" cy="559523"/>
              </a:xfrm>
            </p:grpSpPr>
            <p:sp>
              <p:nvSpPr>
                <p:cNvPr id="105" name="Rectangle 104"/>
                <p:cNvSpPr/>
                <p:nvPr/>
              </p:nvSpPr>
              <p:spPr>
                <a:xfrm>
                  <a:off x="333374" y="419100"/>
                  <a:ext cx="1266825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FSM</a:t>
                  </a:r>
                  <a:endParaRPr lang="en-GB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  <p:sp>
              <p:nvSpPr>
                <p:cNvPr id="123" name="Rectangle 122"/>
                <p:cNvSpPr/>
                <p:nvPr/>
              </p:nvSpPr>
              <p:spPr>
                <a:xfrm>
                  <a:off x="333374" y="695325"/>
                  <a:ext cx="126682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grpSp>
            <p:nvGrpSpPr>
              <p:cNvPr id="95" name="Group 53"/>
              <p:cNvGrpSpPr/>
              <p:nvPr/>
            </p:nvGrpSpPr>
            <p:grpSpPr>
              <a:xfrm>
                <a:off x="1593652" y="1154200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03" name="Rectangle 102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04" name="Rectangle 103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cxnSp>
            <p:nvCxnSpPr>
              <p:cNvPr id="96" name="Elbow Connector 69"/>
              <p:cNvCxnSpPr>
                <a:endCxn id="103" idx="0"/>
              </p:cNvCxnSpPr>
              <p:nvPr/>
            </p:nvCxnSpPr>
            <p:spPr>
              <a:xfrm>
                <a:off x="1600199" y="695325"/>
                <a:ext cx="522092" cy="458875"/>
              </a:xfrm>
              <a:prstGeom prst="bentConnector2">
                <a:avLst/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97" name="TextBox 70"/>
              <p:cNvSpPr txBox="1"/>
              <p:nvPr/>
            </p:nvSpPr>
            <p:spPr>
              <a:xfrm>
                <a:off x="2073075" y="851513"/>
                <a:ext cx="5631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1..*</a:t>
                </a:r>
              </a:p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states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98" name="TextBox 71"/>
              <p:cNvSpPr txBox="1"/>
              <p:nvPr/>
            </p:nvSpPr>
            <p:spPr>
              <a:xfrm>
                <a:off x="1664291" y="502549"/>
                <a:ext cx="55450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 </a:t>
                </a:r>
                <a:r>
                  <a:rPr lang="fr-FR" sz="800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fsm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 rot="2700000">
                <a:off x="1622565" y="647146"/>
                <a:ext cx="108000" cy="1080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100" name="Elbow Connector 105"/>
              <p:cNvCxnSpPr>
                <a:stCxn id="123" idx="2"/>
                <a:endCxn id="104" idx="1"/>
              </p:cNvCxnSpPr>
              <p:nvPr/>
            </p:nvCxnSpPr>
            <p:spPr>
              <a:xfrm rot="16200000" flipH="1">
                <a:off x="983494" y="961915"/>
                <a:ext cx="593451" cy="626865"/>
              </a:xfrm>
              <a:prstGeom prst="bentConnector2">
                <a:avLst/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01" name="TextBox 120"/>
              <p:cNvSpPr txBox="1"/>
              <p:nvPr/>
            </p:nvSpPr>
            <p:spPr>
              <a:xfrm>
                <a:off x="922020" y="1378256"/>
                <a:ext cx="77735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 initial</a:t>
                </a:r>
                <a:endParaRPr lang="en-GB" sz="8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02" name="TextBox 121"/>
              <p:cNvSpPr txBox="1"/>
              <p:nvPr/>
            </p:nvSpPr>
            <p:spPr>
              <a:xfrm>
                <a:off x="922019" y="1545989"/>
                <a:ext cx="77735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 final</a:t>
                </a:r>
                <a:endParaRPr lang="en-GB" sz="8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</p:grpSp>
      </p:grpSp>
      <p:grpSp>
        <p:nvGrpSpPr>
          <p:cNvPr id="124" name="Group 164"/>
          <p:cNvGrpSpPr/>
          <p:nvPr/>
        </p:nvGrpSpPr>
        <p:grpSpPr>
          <a:xfrm>
            <a:off x="239243" y="1530794"/>
            <a:ext cx="2710295" cy="1260797"/>
            <a:chOff x="6605720" y="640428"/>
            <a:chExt cx="2710295" cy="1260797"/>
          </a:xfrm>
        </p:grpSpPr>
        <p:sp>
          <p:nvSpPr>
            <p:cNvPr id="125" name="Rectangle 124"/>
            <p:cNvSpPr/>
            <p:nvPr/>
          </p:nvSpPr>
          <p:spPr>
            <a:xfrm>
              <a:off x="6605720" y="640428"/>
              <a:ext cx="2710295" cy="1260797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26" name="Group 156"/>
            <p:cNvGrpSpPr/>
            <p:nvPr/>
          </p:nvGrpSpPr>
          <p:grpSpPr>
            <a:xfrm>
              <a:off x="6695718" y="725880"/>
              <a:ext cx="2548691" cy="1076106"/>
              <a:chOff x="7634187" y="908213"/>
              <a:chExt cx="2548691" cy="1076106"/>
            </a:xfrm>
          </p:grpSpPr>
          <p:cxnSp>
            <p:nvCxnSpPr>
              <p:cNvPr id="127" name="Elbow Connector 96"/>
              <p:cNvCxnSpPr>
                <a:stCxn id="138" idx="1"/>
                <a:endCxn id="146" idx="3"/>
              </p:cNvCxnSpPr>
              <p:nvPr/>
            </p:nvCxnSpPr>
            <p:spPr>
              <a:xfrm rot="10800000" flipV="1">
                <a:off x="8691464" y="1046325"/>
                <a:ext cx="629397" cy="520119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28" name="Rectangle 127"/>
              <p:cNvSpPr/>
              <p:nvPr/>
            </p:nvSpPr>
            <p:spPr>
              <a:xfrm>
                <a:off x="9320860" y="1296225"/>
                <a:ext cx="862018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Initial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9306174" y="1708094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Regular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130" name="Elbow Connector 80"/>
              <p:cNvCxnSpPr>
                <a:stCxn id="129" idx="1"/>
                <a:endCxn id="146" idx="3"/>
              </p:cNvCxnSpPr>
              <p:nvPr/>
            </p:nvCxnSpPr>
            <p:spPr>
              <a:xfrm rot="10800000">
                <a:off x="8691464" y="1566445"/>
                <a:ext cx="614711" cy="279762"/>
              </a:xfrm>
              <a:prstGeom prst="bentConnector3">
                <a:avLst>
                  <a:gd name="adj1" fmla="val 48451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136" name="Elbow Connector 81"/>
              <p:cNvCxnSpPr>
                <a:stCxn id="128" idx="1"/>
                <a:endCxn id="146" idx="3"/>
              </p:cNvCxnSpPr>
              <p:nvPr/>
            </p:nvCxnSpPr>
            <p:spPr>
              <a:xfrm rot="10800000" flipV="1">
                <a:off x="8691464" y="1434337"/>
                <a:ext cx="629397" cy="132107"/>
              </a:xfrm>
              <a:prstGeom prst="bentConnector3">
                <a:avLst>
                  <a:gd name="adj1" fmla="val 50000"/>
                </a:avLst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37" name="Isosceles Triangle 82"/>
              <p:cNvSpPr/>
              <p:nvPr/>
            </p:nvSpPr>
            <p:spPr>
              <a:xfrm rot="16200000">
                <a:off x="8697737" y="1504028"/>
                <a:ext cx="125198" cy="137746"/>
              </a:xfrm>
              <a:prstGeom prst="triangle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8" name="Rectangle 137"/>
              <p:cNvSpPr/>
              <p:nvPr/>
            </p:nvSpPr>
            <p:spPr>
              <a:xfrm>
                <a:off x="9320860" y="908213"/>
                <a:ext cx="833556" cy="276225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Final</a:t>
                </a:r>
                <a:endParaRPr lang="en-GB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grpSp>
            <p:nvGrpSpPr>
              <p:cNvPr id="140" name="Group 130"/>
              <p:cNvGrpSpPr/>
              <p:nvPr/>
            </p:nvGrpSpPr>
            <p:grpSpPr>
              <a:xfrm>
                <a:off x="7634187" y="1148571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45" name="Rectangle 144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46" name="Rectangle 145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</p:grpSp>
      </p:grpSp>
      <p:grpSp>
        <p:nvGrpSpPr>
          <p:cNvPr id="149" name="Group 167"/>
          <p:cNvGrpSpPr/>
          <p:nvPr/>
        </p:nvGrpSpPr>
        <p:grpSpPr>
          <a:xfrm>
            <a:off x="447675" y="3044058"/>
            <a:ext cx="2398781" cy="1720913"/>
            <a:chOff x="2821223" y="180313"/>
            <a:chExt cx="2398781" cy="1720913"/>
          </a:xfrm>
        </p:grpSpPr>
        <p:sp>
          <p:nvSpPr>
            <p:cNvPr id="150" name="Rectangle 149"/>
            <p:cNvSpPr/>
            <p:nvPr/>
          </p:nvSpPr>
          <p:spPr>
            <a:xfrm>
              <a:off x="2821223" y="180313"/>
              <a:ext cx="2398781" cy="1720913"/>
            </a:xfrm>
            <a:prstGeom prst="rect">
              <a:avLst/>
            </a:prstGeom>
            <a:solidFill>
              <a:srgbClr val="E7E6E6">
                <a:lumMod val="90000"/>
              </a:srgbClr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51" name="Group 157"/>
            <p:cNvGrpSpPr/>
            <p:nvPr/>
          </p:nvGrpSpPr>
          <p:grpSpPr>
            <a:xfrm>
              <a:off x="2865213" y="236767"/>
              <a:ext cx="2325295" cy="1565219"/>
              <a:chOff x="3349772" y="419100"/>
              <a:chExt cx="2325295" cy="1565219"/>
            </a:xfrm>
          </p:grpSpPr>
          <p:grpSp>
            <p:nvGrpSpPr>
              <p:cNvPr id="152" name="Group 108"/>
              <p:cNvGrpSpPr/>
              <p:nvPr/>
            </p:nvGrpSpPr>
            <p:grpSpPr>
              <a:xfrm>
                <a:off x="3349772" y="419100"/>
                <a:ext cx="1266826" cy="559523"/>
                <a:chOff x="333374" y="419100"/>
                <a:chExt cx="1266826" cy="559523"/>
              </a:xfrm>
            </p:grpSpPr>
            <p:sp>
              <p:nvSpPr>
                <p:cNvPr id="162" name="Rectangle 161"/>
                <p:cNvSpPr/>
                <p:nvPr/>
              </p:nvSpPr>
              <p:spPr>
                <a:xfrm>
                  <a:off x="333374" y="419100"/>
                  <a:ext cx="1266825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FSM</a:t>
                  </a:r>
                  <a:endParaRPr lang="en-GB" sz="12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  <p:sp>
              <p:nvSpPr>
                <p:cNvPr id="163" name="Rectangle 162"/>
                <p:cNvSpPr/>
                <p:nvPr/>
              </p:nvSpPr>
              <p:spPr>
                <a:xfrm>
                  <a:off x="333374" y="695325"/>
                  <a:ext cx="126682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...</a:t>
                  </a:r>
                  <a:endParaRPr lang="en-GB" sz="10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grpSp>
            <p:nvGrpSpPr>
              <p:cNvPr id="153" name="Group 111"/>
              <p:cNvGrpSpPr/>
              <p:nvPr/>
            </p:nvGrpSpPr>
            <p:grpSpPr>
              <a:xfrm>
                <a:off x="4610050" y="1154200"/>
                <a:ext cx="1057277" cy="559523"/>
                <a:chOff x="1238249" y="1120272"/>
                <a:chExt cx="1057277" cy="559523"/>
              </a:xfrm>
            </p:grpSpPr>
            <p:sp>
              <p:nvSpPr>
                <p:cNvPr id="160" name="Rectangle 159"/>
                <p:cNvSpPr/>
                <p:nvPr/>
              </p:nvSpPr>
              <p:spPr>
                <a:xfrm>
                  <a:off x="1238250" y="1120272"/>
                  <a:ext cx="1057276" cy="276225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algn="ctr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2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State</a:t>
                  </a:r>
                </a:p>
              </p:txBody>
            </p:sp>
            <p:sp>
              <p:nvSpPr>
                <p:cNvPr id="161" name="Rectangle 160"/>
                <p:cNvSpPr/>
                <p:nvPr/>
              </p:nvSpPr>
              <p:spPr>
                <a:xfrm>
                  <a:off x="1238249" y="1396497"/>
                  <a:ext cx="1057276" cy="283298"/>
                </a:xfrm>
                <a:prstGeom prst="rect">
                  <a:avLst/>
                </a:prstGeom>
                <a:noFill/>
                <a:ln w="25400" cap="flat" cmpd="sng" algn="ctr">
                  <a:solidFill>
                    <a:sysClr val="windowText" lastClr="000000"/>
                  </a:solidFill>
                  <a:prstDash val="solid"/>
                  <a:miter lim="800000"/>
                </a:ln>
                <a:effectLst/>
              </p:spPr>
              <p:txBody>
                <a:bodyPr rtlCol="0" anchor="t"/>
                <a:lstStyle/>
                <a:p>
                  <a:pPr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fr-FR" sz="1000" b="1" kern="0" dirty="0" err="1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kind</a:t>
                  </a:r>
                  <a:r>
                    <a:rPr lang="fr-FR" sz="1000" b="1" kern="0" dirty="0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: </a:t>
                  </a:r>
                  <a:r>
                    <a:rPr lang="fr-FR" sz="1000" b="1" kern="0" dirty="0" err="1">
                      <a:solidFill>
                        <a:prstClr val="black"/>
                      </a:solidFill>
                      <a:latin typeface="Courier New" panose="02070309020205020404" pitchFamily="49" charset="0"/>
                      <a:ea typeface="+mn-ea"/>
                      <a:cs typeface="Courier New" panose="02070309020205020404" pitchFamily="49" charset="0"/>
                    </a:rPr>
                    <a:t>Kind</a:t>
                  </a:r>
                  <a:endParaRPr lang="en-GB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endParaRPr>
                </a:p>
              </p:txBody>
            </p:sp>
          </p:grpSp>
          <p:cxnSp>
            <p:nvCxnSpPr>
              <p:cNvPr id="154" name="Elbow Connector 114"/>
              <p:cNvCxnSpPr>
                <a:endCxn id="160" idx="0"/>
              </p:cNvCxnSpPr>
              <p:nvPr/>
            </p:nvCxnSpPr>
            <p:spPr>
              <a:xfrm>
                <a:off x="4616597" y="695325"/>
                <a:ext cx="522092" cy="458875"/>
              </a:xfrm>
              <a:prstGeom prst="bentConnector2">
                <a:avLst/>
              </a:prstGeom>
              <a:noFill/>
              <a:ln w="127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</p:cxnSp>
          <p:sp>
            <p:nvSpPr>
              <p:cNvPr id="155" name="TextBox 116"/>
              <p:cNvSpPr txBox="1"/>
              <p:nvPr/>
            </p:nvSpPr>
            <p:spPr>
              <a:xfrm>
                <a:off x="4680689" y="502549"/>
                <a:ext cx="554503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 </a:t>
                </a:r>
                <a:r>
                  <a:rPr lang="fr-FR" sz="800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fsm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6" name="Rectangle 155"/>
              <p:cNvSpPr/>
              <p:nvPr/>
            </p:nvSpPr>
            <p:spPr>
              <a:xfrm rot="2700000">
                <a:off x="4638963" y="647146"/>
                <a:ext cx="108000" cy="108000"/>
              </a:xfrm>
              <a:prstGeom prst="rect">
                <a:avLst/>
              </a:prstGeom>
              <a:solidFill>
                <a:sysClr val="windowText" lastClr="000000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GB" sz="1800" kern="0">
                  <a:solidFill>
                    <a:prstClr val="white"/>
                  </a:solidFill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7" name="TextBox 125"/>
              <p:cNvSpPr txBox="1"/>
              <p:nvPr/>
            </p:nvSpPr>
            <p:spPr>
              <a:xfrm>
                <a:off x="5111899" y="851513"/>
                <a:ext cx="56316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1..*</a:t>
                </a:r>
              </a:p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states</a:t>
                </a:r>
                <a:endParaRPr lang="en-GB" sz="8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3355780" y="1046326"/>
                <a:ext cx="1164313" cy="380252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800" b="1" i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« </a:t>
                </a:r>
                <a:r>
                  <a:rPr lang="fr-FR" sz="800" b="1" i="1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enumeration</a:t>
                </a:r>
                <a:r>
                  <a:rPr lang="fr-FR" sz="800" b="1" i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 »</a:t>
                </a: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fr-FR" sz="1200" b="1" kern="0" dirty="0" err="1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Kind</a:t>
                </a:r>
                <a:endParaRPr lang="fr-FR" sz="12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3355779" y="1426577"/>
                <a:ext cx="1164313" cy="557742"/>
              </a:xfrm>
              <a:prstGeom prst="rect">
                <a:avLst/>
              </a:prstGeom>
              <a:noFill/>
              <a:ln w="25400" cap="flat" cmpd="sng" algn="ctr">
                <a:solidFill>
                  <a:sysClr val="windowText" lastClr="000000"/>
                </a:solidFill>
                <a:prstDash val="solid"/>
                <a:miter lim="800000"/>
              </a:ln>
              <a:effectLst/>
            </p:spPr>
            <p:txBody>
              <a:bodyPr rtlCol="0" anchor="t"/>
              <a:lstStyle/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INITIAL</a:t>
                </a:r>
              </a:p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REGULAR</a:t>
                </a:r>
              </a:p>
              <a:p>
                <a:pPr marL="171450" indent="-171450" fontAlgn="auto">
                  <a:spcBef>
                    <a:spcPts val="0"/>
                  </a:spcBef>
                  <a:spcAft>
                    <a:spcPts val="0"/>
                  </a:spcAft>
                  <a:buFontTx/>
                  <a:buChar char="-"/>
                  <a:defRPr/>
                </a:pPr>
                <a:r>
                  <a:rPr lang="fr-FR" sz="1000" b="1" kern="0" dirty="0">
                    <a:solidFill>
                      <a:prstClr val="black"/>
                    </a:solidFill>
                    <a:latin typeface="Courier New" panose="02070309020205020404" pitchFamily="49" charset="0"/>
                    <a:ea typeface="+mn-ea"/>
                    <a:cs typeface="Courier New" panose="02070309020205020404" pitchFamily="49" charset="0"/>
                  </a:rPr>
                  <a:t>FINAL</a:t>
                </a:r>
                <a:endParaRPr lang="en-GB" sz="1000" b="1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endParaRPr>
              </a:p>
            </p:txBody>
          </p:sp>
        </p:grpSp>
      </p:grpSp>
      <p:grpSp>
        <p:nvGrpSpPr>
          <p:cNvPr id="8" name="Groupe 7"/>
          <p:cNvGrpSpPr/>
          <p:nvPr/>
        </p:nvGrpSpPr>
        <p:grpSpPr>
          <a:xfrm>
            <a:off x="9274339" y="1769154"/>
            <a:ext cx="2664296" cy="3244022"/>
            <a:chOff x="9274339" y="1769154"/>
            <a:chExt cx="2664296" cy="3244022"/>
          </a:xfrm>
        </p:grpSpPr>
        <p:sp>
          <p:nvSpPr>
            <p:cNvPr id="64" name="Rectangle 63"/>
            <p:cNvSpPr/>
            <p:nvPr/>
          </p:nvSpPr>
          <p:spPr>
            <a:xfrm>
              <a:off x="9274339" y="177370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State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sp>
          <p:nvSpPr>
            <p:cNvPr id="65" name="Ellipse 64"/>
            <p:cNvSpPr/>
            <p:nvPr/>
          </p:nvSpPr>
          <p:spPr>
            <a:xfrm>
              <a:off x="9512745" y="2286938"/>
              <a:ext cx="468000" cy="468000"/>
            </a:xfrm>
            <a:prstGeom prst="ellipse">
              <a:avLst/>
            </a:prstGeom>
            <a:ln w="19050">
              <a:solidFill>
                <a:schemeClr val="tx1"/>
              </a:solidFill>
              <a:tailEnd type="arrow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US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9274339" y="1769154"/>
              <a:ext cx="2664296" cy="3244022"/>
            </a:xfrm>
            <a:prstGeom prst="rect">
              <a:avLst/>
            </a:prstGeom>
            <a:noFill/>
            <a:ln w="19050">
              <a:solidFill>
                <a:schemeClr val="tx1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Ellipse 68"/>
            <p:cNvSpPr/>
            <p:nvPr/>
          </p:nvSpPr>
          <p:spPr>
            <a:xfrm>
              <a:off x="9530745" y="3647718"/>
              <a:ext cx="432000" cy="432000"/>
            </a:xfrm>
            <a:prstGeom prst="ellipse">
              <a:avLst/>
            </a:prstGeom>
            <a:ln w="76200" cmpd="dbl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grpSp>
          <p:nvGrpSpPr>
            <p:cNvPr id="5" name="Groupe 4"/>
            <p:cNvGrpSpPr/>
            <p:nvPr/>
          </p:nvGrpSpPr>
          <p:grpSpPr>
            <a:xfrm>
              <a:off x="9417964" y="2939036"/>
              <a:ext cx="583532" cy="488345"/>
              <a:chOff x="7765647" y="2100196"/>
              <a:chExt cx="583532" cy="488345"/>
            </a:xfrm>
          </p:grpSpPr>
          <p:sp>
            <p:nvSpPr>
              <p:cNvPr id="68" name="Ellipse 67"/>
              <p:cNvSpPr/>
              <p:nvPr/>
            </p:nvSpPr>
            <p:spPr>
              <a:xfrm>
                <a:off x="7881179" y="2120541"/>
                <a:ext cx="468000" cy="468000"/>
              </a:xfrm>
              <a:prstGeom prst="ellipse">
                <a:avLst/>
              </a:prstGeom>
              <a:ln w="19050">
                <a:solidFill>
                  <a:schemeClr val="tx1"/>
                </a:solidFill>
                <a:tailEnd type="arrow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+mn-ea"/>
                  <a:cs typeface="+mn-cs"/>
                </a:endParaRPr>
              </a:p>
            </p:txBody>
          </p:sp>
          <p:cxnSp>
            <p:nvCxnSpPr>
              <p:cNvPr id="70" name="Connecteur droit avec flèche 69"/>
              <p:cNvCxnSpPr>
                <a:endCxn id="68" idx="1"/>
              </p:cNvCxnSpPr>
              <p:nvPr/>
            </p:nvCxnSpPr>
            <p:spPr>
              <a:xfrm>
                <a:off x="7765647" y="2100196"/>
                <a:ext cx="184069" cy="88882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arrow" w="sm" len="med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1" name="Rectangle 70"/>
            <p:cNvSpPr/>
            <p:nvPr/>
          </p:nvSpPr>
          <p:spPr>
            <a:xfrm>
              <a:off x="9274339" y="4161525"/>
              <a:ext cx="2664295" cy="3077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1400" b="1" dirty="0">
                  <a:solidFill>
                    <a:srgbClr val="000000"/>
                  </a:solidFill>
                  <a:latin typeface="SFORM9"/>
                </a:rPr>
                <a:t>  </a:t>
              </a:r>
              <a:r>
                <a:rPr lang="en-US" sz="1400" b="1" dirty="0" smtClean="0">
                  <a:solidFill>
                    <a:srgbClr val="000000"/>
                  </a:solidFill>
                  <a:latin typeface="SFORM9"/>
                </a:rPr>
                <a:t>Transition</a:t>
              </a:r>
              <a:endParaRPr lang="en-US" sz="1400" b="1" dirty="0">
                <a:solidFill>
                  <a:prstClr val="black"/>
                </a:solidFill>
              </a:endParaRPr>
            </a:p>
          </p:txBody>
        </p:sp>
        <p:cxnSp>
          <p:nvCxnSpPr>
            <p:cNvPr id="72" name="Connecteur droit avec flèche 71"/>
            <p:cNvCxnSpPr/>
            <p:nvPr/>
          </p:nvCxnSpPr>
          <p:spPr>
            <a:xfrm>
              <a:off x="9428580" y="4750084"/>
              <a:ext cx="694920" cy="9020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arrow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tangle 72"/>
            <p:cNvSpPr/>
            <p:nvPr/>
          </p:nvSpPr>
          <p:spPr>
            <a:xfrm>
              <a:off x="10393908" y="4554105"/>
              <a:ext cx="1245447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Transition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0393908" y="2370352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Regular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0393908" y="3140261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Initial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10393908" y="3732358"/>
              <a:ext cx="154472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SFORM9"/>
                  <a:ea typeface="ＭＳ Ｐゴシック" charset="0"/>
                </a:rPr>
                <a:t>Final State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ＭＳ Ｐゴシック" charset="0"/>
              </a:endParaRPr>
            </a:p>
          </p:txBody>
        </p:sp>
      </p:grpSp>
      <p:sp>
        <p:nvSpPr>
          <p:cNvPr id="77" name="ZoneTexte 76"/>
          <p:cNvSpPr txBox="1"/>
          <p:nvPr/>
        </p:nvSpPr>
        <p:spPr>
          <a:xfrm>
            <a:off x="5303912" y="1325483"/>
            <a:ext cx="27424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fr-FR" b="1" dirty="0" err="1" smtClean="0"/>
              <a:t>Rendering</a:t>
            </a:r>
            <a:endParaRPr lang="en-US" b="1" dirty="0"/>
          </a:p>
        </p:txBody>
      </p:sp>
      <p:cxnSp>
        <p:nvCxnSpPr>
          <p:cNvPr id="10" name="Connecteur droit 9"/>
          <p:cNvCxnSpPr/>
          <p:nvPr/>
        </p:nvCxnSpPr>
        <p:spPr>
          <a:xfrm>
            <a:off x="4439816" y="2589611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necteur droit 86"/>
          <p:cNvCxnSpPr/>
          <p:nvPr/>
        </p:nvCxnSpPr>
        <p:spPr>
          <a:xfrm>
            <a:off x="4439816" y="3579439"/>
            <a:ext cx="3816424" cy="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Ellipse 87"/>
          <p:cNvSpPr/>
          <p:nvPr/>
        </p:nvSpPr>
        <p:spPr>
          <a:xfrm>
            <a:off x="7554855" y="3785556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9" name="Ellipse 88"/>
          <p:cNvSpPr/>
          <p:nvPr/>
        </p:nvSpPr>
        <p:spPr>
          <a:xfrm>
            <a:off x="7542707" y="2882892"/>
            <a:ext cx="432000" cy="432000"/>
          </a:xfrm>
          <a:prstGeom prst="ellipse">
            <a:avLst/>
          </a:prstGeom>
          <a:ln w="76200" cmpd="dbl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6" name="Ellipse 105"/>
          <p:cNvSpPr/>
          <p:nvPr/>
        </p:nvSpPr>
        <p:spPr>
          <a:xfrm>
            <a:off x="7518160" y="1982874"/>
            <a:ext cx="468000" cy="468000"/>
          </a:xfrm>
          <a:prstGeom prst="ellipse">
            <a:avLst/>
          </a:prstGeom>
          <a:ln w="19050">
            <a:solidFill>
              <a:schemeClr val="tx1"/>
            </a:solidFill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107" name="Connecteur droit avec flèche 106"/>
          <p:cNvCxnSpPr>
            <a:endCxn id="106" idx="1"/>
          </p:cNvCxnSpPr>
          <p:nvPr/>
        </p:nvCxnSpPr>
        <p:spPr>
          <a:xfrm>
            <a:off x="7402628" y="1962529"/>
            <a:ext cx="184069" cy="88882"/>
          </a:xfrm>
          <a:prstGeom prst="straightConnector1">
            <a:avLst/>
          </a:prstGeom>
          <a:ln w="28575">
            <a:solidFill>
              <a:schemeClr val="tx1"/>
            </a:solidFill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ZoneTexte 6"/>
          <p:cNvSpPr txBox="1"/>
          <p:nvPr/>
        </p:nvSpPr>
        <p:spPr>
          <a:xfrm>
            <a:off x="4439815" y="2081482"/>
            <a:ext cx="25922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>
                <a:latin typeface="Courier" pitchFamily="49" charset="0"/>
              </a:rPr>
              <a:t>self == </a:t>
            </a:r>
            <a:r>
              <a:rPr lang="fr-FR" sz="1200" dirty="0" err="1" smtClean="0">
                <a:latin typeface="Courier" pitchFamily="49" charset="0"/>
              </a:rPr>
              <a:t>self.fsm.initial</a:t>
            </a:r>
            <a:endParaRPr lang="en-US" sz="1200" dirty="0">
              <a:latin typeface="Courier" pitchFamily="49" charset="0"/>
            </a:endParaRPr>
          </a:p>
        </p:txBody>
      </p:sp>
      <p:sp>
        <p:nvSpPr>
          <p:cNvPr id="78" name="ZoneTexte 77"/>
          <p:cNvSpPr txBox="1"/>
          <p:nvPr/>
        </p:nvSpPr>
        <p:spPr>
          <a:xfrm>
            <a:off x="4439815" y="3013058"/>
            <a:ext cx="2641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latin typeface="Courier" pitchFamily="49" charset="0"/>
              </a:rPr>
              <a:t>self == </a:t>
            </a:r>
            <a:r>
              <a:rPr lang="fr-FR" sz="1200" dirty="0" err="1">
                <a:latin typeface="Courier" pitchFamily="49" charset="0"/>
              </a:rPr>
              <a:t>self.</a:t>
            </a:r>
            <a:r>
              <a:rPr lang="fr-FR" sz="1200" dirty="0" err="1" smtClean="0">
                <a:latin typeface="Courier" pitchFamily="49" charset="0"/>
              </a:rPr>
              <a:t>fsm.final</a:t>
            </a:r>
            <a:endParaRPr lang="en-US" sz="1200" dirty="0">
              <a:latin typeface="Courier" pitchFamily="49" charset="0"/>
            </a:endParaRPr>
          </a:p>
        </p:txBody>
      </p:sp>
      <p:sp>
        <p:nvSpPr>
          <p:cNvPr id="80" name="ZoneTexte 79"/>
          <p:cNvSpPr txBox="1"/>
          <p:nvPr/>
        </p:nvSpPr>
        <p:spPr>
          <a:xfrm>
            <a:off x="4439815" y="3835612"/>
            <a:ext cx="214472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 smtClean="0">
                <a:latin typeface="Courier" pitchFamily="49" charset="0"/>
              </a:rPr>
              <a:t>not</a:t>
            </a:r>
            <a:r>
              <a:rPr lang="fr-FR" sz="1200" dirty="0" smtClean="0">
                <a:latin typeface="Courier" pitchFamily="49" charset="0"/>
              </a:rPr>
              <a:t> (... </a:t>
            </a:r>
            <a:r>
              <a:rPr lang="fr-FR" sz="1200" b="1" dirty="0" smtClean="0">
                <a:latin typeface="Courier" pitchFamily="49" charset="0"/>
              </a:rPr>
              <a:t>or</a:t>
            </a:r>
            <a:r>
              <a:rPr lang="fr-FR" sz="1200" dirty="0" smtClean="0">
                <a:latin typeface="Courier" pitchFamily="49" charset="0"/>
              </a:rPr>
              <a:t> ...)</a:t>
            </a:r>
            <a:endParaRPr lang="en-US" sz="1200" dirty="0">
              <a:latin typeface="Courier" pitchFamily="49" charset="0"/>
            </a:endParaRPr>
          </a:p>
        </p:txBody>
      </p:sp>
      <p:sp>
        <p:nvSpPr>
          <p:cNvPr id="79" name="ZoneTexte 78"/>
          <p:cNvSpPr txBox="1"/>
          <p:nvPr/>
        </p:nvSpPr>
        <p:spPr>
          <a:xfrm>
            <a:off x="9264648" y="1331476"/>
            <a:ext cx="266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2" algn="ctr"/>
            <a:r>
              <a:rPr lang="en-US" sz="1800" b="1" dirty="0">
                <a:latin typeface="LinLibertineT"/>
              </a:rPr>
              <a:t>Visual Representation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238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33958"/>
            <a:ext cx="9062784" cy="790787"/>
          </a:xfrm>
        </p:spPr>
        <p:txBody>
          <a:bodyPr/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Providing “snapping” capabilities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sp>
        <p:nvSpPr>
          <p:cNvPr id="36" name="ZoneTexte 35"/>
          <p:cNvSpPr txBox="1"/>
          <p:nvPr/>
        </p:nvSpPr>
        <p:spPr>
          <a:xfrm>
            <a:off x="1924648" y="1446940"/>
            <a:ext cx="8352928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  <a:defRPr/>
            </a:pPr>
            <a:r>
              <a:rPr lang="fr-FR" sz="1800" b="1" dirty="0">
                <a:solidFill>
                  <a:prstClr val="black"/>
                </a:solidFill>
              </a:rPr>
              <a:t>Alternative </a:t>
            </a:r>
            <a:r>
              <a:rPr lang="fr-FR" sz="1800" b="1" dirty="0" err="1">
                <a:solidFill>
                  <a:prstClr val="black"/>
                </a:solidFill>
              </a:rPr>
              <a:t>representation</a:t>
            </a:r>
            <a:r>
              <a:rPr lang="fr-FR" sz="1800" b="1" dirty="0">
                <a:solidFill>
                  <a:prstClr val="black"/>
                </a:solidFill>
              </a:rPr>
              <a:t> of MA</a:t>
            </a:r>
          </a:p>
          <a:p>
            <a:pPr>
              <a:defRPr/>
            </a:pPr>
            <a:endParaRPr lang="en-US" sz="1800" b="1" dirty="0">
              <a:solidFill>
                <a:srgbClr val="000000"/>
              </a:solidFill>
              <a:latin typeface="LinLibertineT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sz="1800" b="1" dirty="0">
                <a:solidFill>
                  <a:srgbClr val="000000"/>
                </a:solidFill>
                <a:latin typeface="LinLibertineT"/>
              </a:rPr>
              <a:t>e.g. Two categories  of Animations</a:t>
            </a:r>
          </a:p>
          <a:p>
            <a:pPr marL="1257300" lvl="2" indent="-342900">
              <a:lnSpc>
                <a:spcPct val="20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200" dirty="0">
                <a:solidFill>
                  <a:prstClr val="black"/>
                </a:solidFill>
              </a:rPr>
              <a:t>Showing the progression on the word</a:t>
            </a:r>
          </a:p>
          <a:p>
            <a:pPr marL="1257300" lvl="2" indent="-342900">
              <a:lnSpc>
                <a:spcPct val="20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200" dirty="0">
                <a:solidFill>
                  <a:prstClr val="black"/>
                </a:solidFill>
              </a:rPr>
              <a:t>Showing the FSM’s current state</a:t>
            </a:r>
          </a:p>
          <a:p>
            <a:pPr marL="285750" indent="-285750">
              <a:buFont typeface="Wingdings" panose="05000000000000000000" pitchFamily="2" charset="2"/>
              <a:buChar char="q"/>
              <a:defRPr/>
            </a:pPr>
            <a:endParaRPr lang="en-US" sz="14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  <a:defRPr/>
            </a:pPr>
            <a:endParaRPr lang="en-US" sz="16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  <a:defRPr/>
            </a:pPr>
            <a:endParaRPr lang="en-US" sz="16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  <a:defRPr/>
            </a:pPr>
            <a:endParaRPr lang="fr-FR" sz="16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  <a:defRPr/>
            </a:pPr>
            <a:endParaRPr lang="fr-FR" sz="1600" dirty="0">
              <a:solidFill>
                <a:prstClr val="black"/>
              </a:solidFill>
            </a:endParaRPr>
          </a:p>
          <a:p>
            <a:pPr>
              <a:defRPr/>
            </a:pPr>
            <a:endParaRPr lang="en-US" sz="1600" dirty="0">
              <a:solidFill>
                <a:prstClr val="black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q"/>
              <a:defRPr/>
            </a:pPr>
            <a:endParaRPr lang="en-US" sz="1600" dirty="0">
              <a:solidFill>
                <a:prstClr val="black"/>
              </a:solidFill>
            </a:endParaRPr>
          </a:p>
        </p:txBody>
      </p:sp>
      <p:pic>
        <p:nvPicPr>
          <p:cNvPr id="41" name="Imag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075" y="1556793"/>
            <a:ext cx="1864579" cy="1295609"/>
          </a:xfrm>
          <a:prstGeom prst="rect">
            <a:avLst/>
          </a:prstGeom>
        </p:spPr>
      </p:pic>
      <p:pic>
        <p:nvPicPr>
          <p:cNvPr id="43" name="Image 4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937" y="3811094"/>
            <a:ext cx="1606603" cy="1152429"/>
          </a:xfrm>
          <a:prstGeom prst="rect">
            <a:avLst/>
          </a:prstGeom>
        </p:spPr>
      </p:pic>
      <p:pic>
        <p:nvPicPr>
          <p:cNvPr id="44" name="Imag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3595" y="3793709"/>
            <a:ext cx="1576301" cy="1116045"/>
          </a:xfrm>
          <a:prstGeom prst="rect">
            <a:avLst/>
          </a:prstGeom>
        </p:spPr>
      </p:pic>
      <p:pic>
        <p:nvPicPr>
          <p:cNvPr id="45" name="Imag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6309" y="3744585"/>
            <a:ext cx="1632381" cy="1214295"/>
          </a:xfrm>
          <a:prstGeom prst="rect">
            <a:avLst/>
          </a:prstGeom>
        </p:spPr>
      </p:pic>
      <p:sp>
        <p:nvSpPr>
          <p:cNvPr id="46" name="Flèche droite 45"/>
          <p:cNvSpPr/>
          <p:nvPr/>
        </p:nvSpPr>
        <p:spPr>
          <a:xfrm rot="5400000">
            <a:off x="7721424" y="2793821"/>
            <a:ext cx="314888" cy="432048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5519936" y="3524820"/>
            <a:ext cx="4820164" cy="1560063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5332971" y="3209673"/>
            <a:ext cx="529208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050" b="1" dirty="0">
                <a:solidFill>
                  <a:prstClr val="black"/>
                </a:solidFill>
              </a:rPr>
              <a:t>Variability model animation specification </a:t>
            </a:r>
          </a:p>
        </p:txBody>
      </p:sp>
      <p:sp>
        <p:nvSpPr>
          <p:cNvPr id="49" name="Rectangle 48"/>
          <p:cNvSpPr/>
          <p:nvPr/>
        </p:nvSpPr>
        <p:spPr>
          <a:xfrm>
            <a:off x="5543089" y="3609108"/>
            <a:ext cx="1475112" cy="251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050" b="1" dirty="0">
                <a:solidFill>
                  <a:prstClr val="black"/>
                </a:solidFill>
              </a:rPr>
              <a:t>Sequential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231932" y="3612594"/>
            <a:ext cx="143437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100" b="1" dirty="0">
                <a:solidFill>
                  <a:prstClr val="black"/>
                </a:solidFill>
              </a:rPr>
              <a:t>Concurrent</a:t>
            </a:r>
            <a:endParaRPr lang="en-US" sz="1100" dirty="0">
              <a:solidFill>
                <a:prstClr val="black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8805289" y="3606830"/>
            <a:ext cx="139079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050" b="1" dirty="0">
                <a:solidFill>
                  <a:prstClr val="black"/>
                </a:solidFill>
              </a:rPr>
              <a:t>Timed approach 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35997" y="5654622"/>
            <a:ext cx="5269293" cy="400110"/>
          </a:xfrm>
          <a:prstGeom prst="rect">
            <a:avLst/>
          </a:prstGeom>
          <a:ln w="57150" cmpd="dbl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b="1" dirty="0">
                <a:solidFill>
                  <a:srgbClr val="FF0000"/>
                </a:solidFill>
              </a:rPr>
              <a:t>Providing “</a:t>
            </a:r>
            <a:r>
              <a:rPr lang="en-US" b="1" i="1" u="sng" dirty="0">
                <a:solidFill>
                  <a:srgbClr val="FF0000"/>
                </a:solidFill>
              </a:rPr>
              <a:t>snapping</a:t>
            </a:r>
            <a:r>
              <a:rPr lang="en-US" b="1" dirty="0">
                <a:solidFill>
                  <a:srgbClr val="FF0000"/>
                </a:solidFill>
              </a:rPr>
              <a:t>” capabilities</a:t>
            </a:r>
            <a:endParaRPr lang="en-US" sz="11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22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33958"/>
            <a:ext cx="9062784" cy="790787"/>
          </a:xfrm>
        </p:spPr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Integrating “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insideness</a:t>
            </a: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” natively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050" y="1994084"/>
            <a:ext cx="1721900" cy="1434917"/>
          </a:xfrm>
          <a:prstGeom prst="rect">
            <a:avLst/>
          </a:prstGeom>
        </p:spPr>
      </p:pic>
      <p:grpSp>
        <p:nvGrpSpPr>
          <p:cNvPr id="10" name="Groupe 9"/>
          <p:cNvGrpSpPr/>
          <p:nvPr/>
        </p:nvGrpSpPr>
        <p:grpSpPr>
          <a:xfrm>
            <a:off x="6816081" y="1942164"/>
            <a:ext cx="3055087" cy="1486836"/>
            <a:chOff x="5292080" y="1942164"/>
            <a:chExt cx="3055087" cy="1486836"/>
          </a:xfrm>
        </p:grpSpPr>
        <p:sp>
          <p:nvSpPr>
            <p:cNvPr id="120" name="Rectangle 119"/>
            <p:cNvSpPr/>
            <p:nvPr/>
          </p:nvSpPr>
          <p:spPr>
            <a:xfrm>
              <a:off x="5452226" y="1942164"/>
              <a:ext cx="2894941" cy="1486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1" name="ZoneTexte 120"/>
            <p:cNvSpPr txBox="1"/>
            <p:nvPr/>
          </p:nvSpPr>
          <p:spPr>
            <a:xfrm>
              <a:off x="5292080" y="1986219"/>
              <a:ext cx="2889765" cy="14055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742950" lvl="1" indent="-285750"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fr-BE" sz="1400" b="1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Parallel</a:t>
              </a:r>
              <a:r>
                <a:rPr lang="fr-BE" sz="1400" b="1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marL="864000" lvl="2" fontAlgn="auto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BE" sz="1100" b="1" dirty="0">
                  <a:solidFill>
                    <a:srgbClr val="0070C0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①</a:t>
              </a:r>
              <a:r>
                <a:rPr lang="fr-BE" sz="14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 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Appear(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Pacman</a:t>
              </a:r>
              <a:r>
                <a:rPr lang="fr-BE" sz="1100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  <a:p>
              <a:pPr marL="864000" lvl="2" fontAlgn="auto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BE" sz="1100" dirty="0">
                  <a:solidFill>
                    <a:srgbClr val="0070C0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②</a:t>
              </a:r>
              <a:r>
                <a:rPr lang="fr-BE" sz="1200" dirty="0">
                  <a:solidFill>
                    <a:prstClr val="black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 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Desapear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(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Ghost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)</a:t>
              </a:r>
            </a:p>
            <a:p>
              <a:pPr marL="742950" lvl="1" indent="-285750" fontAlgn="auto">
                <a:spcBef>
                  <a:spcPts val="0"/>
                </a:spcBef>
                <a:spcAft>
                  <a:spcPts val="0"/>
                </a:spcAft>
                <a:buFont typeface="Arial" panose="020B0604020202020204" pitchFamily="34" charset="0"/>
                <a:buChar char="•"/>
                <a:defRPr/>
              </a:pPr>
              <a:r>
                <a:rPr lang="fr-BE" sz="1400" dirty="0">
                  <a:solidFill>
                    <a:prstClr val="black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 </a:t>
              </a:r>
              <a:r>
                <a:rPr lang="fr-BE" sz="1400" b="1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Sequential</a:t>
              </a:r>
              <a:r>
                <a:rPr lang="fr-BE" sz="1400" b="1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:</a:t>
              </a:r>
            </a:p>
            <a:p>
              <a:pPr marL="864000" lvl="2" fontAlgn="auto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BE" sz="1100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③</a:t>
              </a:r>
              <a:r>
                <a:rPr lang="fr-BE" sz="1200" dirty="0">
                  <a:solidFill>
                    <a:prstClr val="black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 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Desapear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(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Pacman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) </a:t>
              </a:r>
            </a:p>
            <a:p>
              <a:pPr marL="864000" lvl="2" fontAlgn="auto">
                <a:lnSpc>
                  <a:spcPts val="19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BE" sz="1100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Arial" panose="020B0604020202020204" pitchFamily="34" charset="0"/>
                </a:rPr>
                <a:t>④</a:t>
              </a:r>
              <a:r>
                <a:rPr lang="fr-BE" sz="1200" dirty="0">
                  <a:solidFill>
                    <a:prstClr val="black"/>
                  </a:solidFill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rPr>
                <a:t> 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Appear(</a:t>
              </a:r>
              <a:r>
                <a:rPr lang="fr-BE" sz="1200" dirty="0" err="1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Pacman</a:t>
              </a:r>
              <a:r>
                <a:rPr lang="fr-BE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+mn-cs"/>
                </a:rPr>
                <a:t>)</a:t>
              </a:r>
            </a:p>
          </p:txBody>
        </p:sp>
      </p:grpSp>
      <p:sp>
        <p:nvSpPr>
          <p:cNvPr id="9" name="Losange 8"/>
          <p:cNvSpPr/>
          <p:nvPr/>
        </p:nvSpPr>
        <p:spPr>
          <a:xfrm>
            <a:off x="4109385" y="4680940"/>
            <a:ext cx="1796827" cy="427970"/>
          </a:xfrm>
          <a:prstGeom prst="diamond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0" tIns="0" rIns="0" bIns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MR9"/>
                <a:ea typeface="ＭＳ Ｐゴシック" charset="0"/>
              </a:rPr>
              <a:t> obtained</a:t>
            </a:r>
            <a:endParaRPr lang="en-US" sz="1400" dirty="0">
              <a:solidFill>
                <a:srgbClr val="000000"/>
              </a:solidFill>
              <a:latin typeface="CMR9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900778" y="4509120"/>
            <a:ext cx="1008112" cy="81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lèche droite rayée 22"/>
          <p:cNvSpPr/>
          <p:nvPr/>
        </p:nvSpPr>
        <p:spPr>
          <a:xfrm>
            <a:off x="7126265" y="4573729"/>
            <a:ext cx="1008112" cy="559602"/>
          </a:xfrm>
          <a:prstGeom prst="strip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à coins arrondis 5"/>
          <p:cNvSpPr/>
          <p:nvPr/>
        </p:nvSpPr>
        <p:spPr>
          <a:xfrm>
            <a:off x="8209784" y="4399272"/>
            <a:ext cx="1681188" cy="924501"/>
          </a:xfrm>
          <a:prstGeom prst="roundRect">
            <a:avLst>
              <a:gd name="adj" fmla="val 11001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MR9"/>
              </a:rPr>
              <a:t>Animation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1631504" y="1272644"/>
            <a:ext cx="5544616" cy="830997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lvl="1">
              <a:lnSpc>
                <a:spcPct val="150000"/>
              </a:lnSpc>
              <a:defRPr/>
            </a:pPr>
            <a:r>
              <a:rPr lang="en-US" sz="1600" dirty="0">
                <a:solidFill>
                  <a:prstClr val="black"/>
                </a:solidFill>
              </a:rPr>
              <a:t>Example of simultaneous image contrast illusion</a:t>
            </a:r>
            <a:endParaRPr lang="en-US" sz="1600" b="1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sz="1600" b="1" dirty="0">
                <a:solidFill>
                  <a:srgbClr val="FF0000"/>
                </a:solidFill>
              </a:rPr>
              <a:t>e.g. </a:t>
            </a:r>
            <a:r>
              <a:rPr lang="en-US" sz="1600" b="1" dirty="0" err="1">
                <a:solidFill>
                  <a:srgbClr val="FF0000"/>
                </a:solidFill>
              </a:rPr>
              <a:t>PacMan</a:t>
            </a:r>
            <a:r>
              <a:rPr lang="en-US" sz="1600" b="1" dirty="0">
                <a:solidFill>
                  <a:srgbClr val="FF0000"/>
                </a:solidFill>
              </a:rPr>
              <a:t> kills Ghost </a:t>
            </a:r>
            <a:endParaRPr lang="fr-FR" sz="1600" b="1" dirty="0">
              <a:solidFill>
                <a:srgbClr val="FF0000"/>
              </a:solidFill>
            </a:endParaRPr>
          </a:p>
        </p:txBody>
      </p:sp>
      <p:sp>
        <p:nvSpPr>
          <p:cNvPr id="29" name="Rectangle à coins arrondis 28"/>
          <p:cNvSpPr/>
          <p:nvPr/>
        </p:nvSpPr>
        <p:spPr>
          <a:xfrm>
            <a:off x="2423592" y="4411135"/>
            <a:ext cx="1681188" cy="924501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R9"/>
              </a:rPr>
              <a:t>Visual </a:t>
            </a:r>
          </a:p>
          <a:p>
            <a:pPr algn="ctr"/>
            <a:r>
              <a:rPr lang="en-US" dirty="0">
                <a:solidFill>
                  <a:srgbClr val="000000"/>
                </a:solidFill>
                <a:latin typeface="CMR9"/>
              </a:rPr>
              <a:t>Eﬀects </a:t>
            </a:r>
            <a:endParaRPr lang="en-US" dirty="0"/>
          </a:p>
        </p:txBody>
      </p:sp>
      <p:sp>
        <p:nvSpPr>
          <p:cNvPr id="20" name="Flèche droite rayée 19"/>
          <p:cNvSpPr/>
          <p:nvPr/>
        </p:nvSpPr>
        <p:spPr>
          <a:xfrm>
            <a:off x="5192505" y="2455634"/>
            <a:ext cx="1008112" cy="559602"/>
          </a:xfrm>
          <a:prstGeom prst="striped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Connecteur droit avec flèche 6"/>
          <p:cNvCxnSpPr/>
          <p:nvPr/>
        </p:nvCxnSpPr>
        <p:spPr>
          <a:xfrm flipV="1">
            <a:off x="6456040" y="5335636"/>
            <a:ext cx="0" cy="4320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rganigramme : Procédé prédéfini 7"/>
          <p:cNvSpPr/>
          <p:nvPr/>
        </p:nvSpPr>
        <p:spPr>
          <a:xfrm>
            <a:off x="5648750" y="5754618"/>
            <a:ext cx="1656184" cy="504056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1250 w 10000"/>
              <a:gd name="connsiteY0" fmla="*/ 0 h 10000"/>
              <a:gd name="connsiteX1" fmla="*/ 1250 w 10000"/>
              <a:gd name="connsiteY1" fmla="*/ 10000 h 10000"/>
              <a:gd name="connsiteX2" fmla="*/ 8750 w 10000"/>
              <a:gd name="connsiteY2" fmla="*/ 0 h 10000"/>
              <a:gd name="connsiteX3" fmla="*/ 8750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480 w 10000"/>
              <a:gd name="connsiteY0" fmla="*/ 173 h 10000"/>
              <a:gd name="connsiteX1" fmla="*/ 1250 w 10000"/>
              <a:gd name="connsiteY1" fmla="*/ 10000 h 10000"/>
              <a:gd name="connsiteX2" fmla="*/ 8750 w 10000"/>
              <a:gd name="connsiteY2" fmla="*/ 0 h 10000"/>
              <a:gd name="connsiteX3" fmla="*/ 8750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480 w 10000"/>
              <a:gd name="connsiteY0" fmla="*/ 173 h 10000"/>
              <a:gd name="connsiteX1" fmla="*/ 454 w 10000"/>
              <a:gd name="connsiteY1" fmla="*/ 10000 h 10000"/>
              <a:gd name="connsiteX2" fmla="*/ 8750 w 10000"/>
              <a:gd name="connsiteY2" fmla="*/ 0 h 10000"/>
              <a:gd name="connsiteX3" fmla="*/ 8750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428 w 10000"/>
              <a:gd name="connsiteY0" fmla="*/ 173 h 10000"/>
              <a:gd name="connsiteX1" fmla="*/ 454 w 10000"/>
              <a:gd name="connsiteY1" fmla="*/ 10000 h 10000"/>
              <a:gd name="connsiteX2" fmla="*/ 8750 w 10000"/>
              <a:gd name="connsiteY2" fmla="*/ 0 h 10000"/>
              <a:gd name="connsiteX3" fmla="*/ 8750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428 w 10000"/>
              <a:gd name="connsiteY0" fmla="*/ 173 h 10000"/>
              <a:gd name="connsiteX1" fmla="*/ 454 w 10000"/>
              <a:gd name="connsiteY1" fmla="*/ 10000 h 10000"/>
              <a:gd name="connsiteX2" fmla="*/ 9520 w 10000"/>
              <a:gd name="connsiteY2" fmla="*/ 0 h 10000"/>
              <a:gd name="connsiteX3" fmla="*/ 8750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  <a:gd name="connsiteX0" fmla="*/ 428 w 10000"/>
              <a:gd name="connsiteY0" fmla="*/ 173 h 10000"/>
              <a:gd name="connsiteX1" fmla="*/ 454 w 10000"/>
              <a:gd name="connsiteY1" fmla="*/ 10000 h 10000"/>
              <a:gd name="connsiteX2" fmla="*/ 9520 w 10000"/>
              <a:gd name="connsiteY2" fmla="*/ 0 h 10000"/>
              <a:gd name="connsiteX3" fmla="*/ 9634 w 10000"/>
              <a:gd name="connsiteY3" fmla="*/ 10000 h 10000"/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 stroke="0" extrusionOk="0">
                <a:moveTo>
                  <a:pt x="0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0"/>
                </a:lnTo>
                <a:close/>
              </a:path>
              <a:path w="10000" h="10000" fill="none" extrusionOk="0">
                <a:moveTo>
                  <a:pt x="428" y="173"/>
                </a:moveTo>
                <a:cubicBezTo>
                  <a:pt x="428" y="3506"/>
                  <a:pt x="454" y="6667"/>
                  <a:pt x="454" y="10000"/>
                </a:cubicBezTo>
                <a:moveTo>
                  <a:pt x="9520" y="0"/>
                </a:moveTo>
                <a:cubicBezTo>
                  <a:pt x="9263" y="3333"/>
                  <a:pt x="9891" y="6667"/>
                  <a:pt x="9634" y="10000"/>
                </a:cubicBezTo>
              </a:path>
              <a:path w="10000" h="10000" fill="none">
                <a:moveTo>
                  <a:pt x="0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0000"/>
                </a:solidFill>
                <a:latin typeface="CMR9"/>
              </a:rPr>
              <a:t>Illusion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72786" y="4437112"/>
            <a:ext cx="1008112" cy="81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068611" y="4346471"/>
            <a:ext cx="1008112" cy="8125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</a:endParaRP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Sequences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 of  images chained</a:t>
            </a:r>
          </a:p>
          <a:p>
            <a:pPr algn="ctr"/>
            <a:endParaRPr lang="en-US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66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6" grpId="0" animBg="1"/>
      <p:bldP spid="23" grpId="0" animBg="1"/>
      <p:bldP spid="6" grpId="0" animBg="1"/>
      <p:bldP spid="29" grpId="0" animBg="1"/>
      <p:bldP spid="20" grpId="0" animBg="1"/>
      <p:bldP spid="8" grpId="0" animBg="1"/>
      <p:bldP spid="24" grpId="0" animBg="1"/>
      <p:bldP spid="2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33958"/>
            <a:ext cx="9062784" cy="790787"/>
          </a:xfrm>
        </p:spPr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Supporting animations natively 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17</a:t>
            </a:r>
          </a:p>
        </p:txBody>
      </p:sp>
      <p:sp>
        <p:nvSpPr>
          <p:cNvPr id="26" name="Cube 25"/>
          <p:cNvSpPr/>
          <p:nvPr/>
        </p:nvSpPr>
        <p:spPr>
          <a:xfrm>
            <a:off x="8958085" y="4121940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Cube 26"/>
          <p:cNvSpPr/>
          <p:nvPr/>
        </p:nvSpPr>
        <p:spPr>
          <a:xfrm>
            <a:off x="9143696" y="4258360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Cube 27"/>
          <p:cNvSpPr/>
          <p:nvPr/>
        </p:nvSpPr>
        <p:spPr>
          <a:xfrm>
            <a:off x="9476669" y="4246414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Cube 28"/>
          <p:cNvSpPr/>
          <p:nvPr/>
        </p:nvSpPr>
        <p:spPr>
          <a:xfrm>
            <a:off x="9408369" y="4005064"/>
            <a:ext cx="171273" cy="31338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30" name="Connecteur droit 29"/>
          <p:cNvCxnSpPr>
            <a:stCxn id="26" idx="5"/>
            <a:endCxn id="29" idx="4"/>
          </p:cNvCxnSpPr>
          <p:nvPr/>
        </p:nvCxnSpPr>
        <p:spPr>
          <a:xfrm>
            <a:off x="9175719" y="4223370"/>
            <a:ext cx="267806" cy="6447"/>
          </a:xfrm>
          <a:prstGeom prst="line">
            <a:avLst/>
          </a:prstGeom>
          <a:ln>
            <a:solidFill>
              <a:schemeClr val="tx1"/>
            </a:solidFill>
            <a:headEnd type="oval" w="med" len="med"/>
            <a:tailEnd type="oval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30"/>
          <p:cNvCxnSpPr>
            <a:stCxn id="27" idx="5"/>
            <a:endCxn id="28" idx="1"/>
          </p:cNvCxnSpPr>
          <p:nvPr/>
        </p:nvCxnSpPr>
        <p:spPr>
          <a:xfrm>
            <a:off x="9361330" y="4359790"/>
            <a:ext cx="137676" cy="59585"/>
          </a:xfrm>
          <a:prstGeom prst="line">
            <a:avLst/>
          </a:prstGeom>
          <a:ln>
            <a:solidFill>
              <a:schemeClr val="tx1"/>
            </a:solidFill>
            <a:headEnd type="oval" w="med" len="med"/>
            <a:tailEnd type="oval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31"/>
          <p:cNvCxnSpPr>
            <a:endCxn id="28" idx="0"/>
          </p:cNvCxnSpPr>
          <p:nvPr/>
        </p:nvCxnSpPr>
        <p:spPr>
          <a:xfrm>
            <a:off x="9562722" y="4052696"/>
            <a:ext cx="109244" cy="193719"/>
          </a:xfrm>
          <a:prstGeom prst="line">
            <a:avLst/>
          </a:prstGeom>
          <a:ln>
            <a:solidFill>
              <a:schemeClr val="tx1"/>
            </a:solidFill>
            <a:headEnd type="oval" w="med" len="med"/>
            <a:tailEnd type="oval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ZoneTexte 32"/>
          <p:cNvSpPr txBox="1"/>
          <p:nvPr/>
        </p:nvSpPr>
        <p:spPr>
          <a:xfrm>
            <a:off x="8688289" y="3789041"/>
            <a:ext cx="12914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200" b="1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Edit </a:t>
            </a:r>
            <a:r>
              <a:rPr lang="fr-FR" sz="1200" b="1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Element</a:t>
            </a:r>
            <a:endParaRPr lang="fr-FR" sz="1200" b="1" dirty="0">
              <a:solidFill>
                <a:prstClr val="black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34" name="Connecteur en angle 33"/>
          <p:cNvCxnSpPr>
            <a:stCxn id="40" idx="2"/>
          </p:cNvCxnSpPr>
          <p:nvPr/>
        </p:nvCxnSpPr>
        <p:spPr>
          <a:xfrm rot="16200000" flipH="1">
            <a:off x="8181522" y="3684105"/>
            <a:ext cx="477996" cy="642017"/>
          </a:xfrm>
          <a:prstGeom prst="bentConnector2">
            <a:avLst/>
          </a:prstGeom>
          <a:ln w="9525">
            <a:solidFill>
              <a:srgbClr val="000000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Cube 36"/>
          <p:cNvSpPr/>
          <p:nvPr/>
        </p:nvSpPr>
        <p:spPr>
          <a:xfrm>
            <a:off x="7752184" y="3284984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8" name="Cube 37"/>
          <p:cNvSpPr/>
          <p:nvPr/>
        </p:nvSpPr>
        <p:spPr>
          <a:xfrm>
            <a:off x="7937272" y="3376266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9" name="Cube 38"/>
          <p:cNvSpPr/>
          <p:nvPr/>
        </p:nvSpPr>
        <p:spPr>
          <a:xfrm>
            <a:off x="8289057" y="3349177"/>
            <a:ext cx="217634" cy="375818"/>
          </a:xfrm>
          <a:prstGeom prst="cube">
            <a:avLst>
              <a:gd name="adj" fmla="val 79473"/>
            </a:avLst>
          </a:prstGeom>
          <a:solidFill>
            <a:srgbClr val="660066"/>
          </a:solidFill>
          <a:ln>
            <a:solidFill>
              <a:srgbClr val="8064A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0" name="Organigramme : Procédé prédéfini 39"/>
          <p:cNvSpPr/>
          <p:nvPr/>
        </p:nvSpPr>
        <p:spPr>
          <a:xfrm>
            <a:off x="7487612" y="2938039"/>
            <a:ext cx="1223800" cy="828077"/>
          </a:xfrm>
          <a:prstGeom prst="flowChartPredefinedProcess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1800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1" name="ZoneTexte 40"/>
          <p:cNvSpPr txBox="1"/>
          <p:nvPr/>
        </p:nvSpPr>
        <p:spPr>
          <a:xfrm>
            <a:off x="7659274" y="2942622"/>
            <a:ext cx="865443" cy="338554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100" b="1" dirty="0" err="1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Graphical</a:t>
            </a:r>
            <a:r>
              <a:rPr lang="fr-FR" sz="1100" b="1" dirty="0">
                <a:solidFill>
                  <a:prstClr val="black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Elements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713846" y="3820394"/>
            <a:ext cx="1267819" cy="832742"/>
          </a:xfrm>
          <a:prstGeom prst="rect">
            <a:avLst/>
          </a:prstGeom>
          <a:ln w="12700">
            <a:solidFill>
              <a:srgbClr val="000000"/>
            </a:solidFill>
            <a:prstDash val="solid"/>
            <a:headEnd type="none" w="med" len="med"/>
            <a:tailEnd type="triangl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53" name="Elbow Connector 103"/>
          <p:cNvCxnSpPr>
            <a:stCxn id="40" idx="3"/>
            <a:endCxn id="124" idx="1"/>
          </p:cNvCxnSpPr>
          <p:nvPr/>
        </p:nvCxnSpPr>
        <p:spPr>
          <a:xfrm flipV="1">
            <a:off x="8711412" y="2918137"/>
            <a:ext cx="264908" cy="433940"/>
          </a:xfrm>
          <a:prstGeom prst="bentConnector3">
            <a:avLst/>
          </a:prstGeom>
          <a:ln w="9525">
            <a:solidFill>
              <a:srgbClr val="000000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en angle 79"/>
          <p:cNvCxnSpPr/>
          <p:nvPr/>
        </p:nvCxnSpPr>
        <p:spPr>
          <a:xfrm rot="5400000">
            <a:off x="9778132" y="3575847"/>
            <a:ext cx="785195" cy="347486"/>
          </a:xfrm>
          <a:prstGeom prst="bentConnector2">
            <a:avLst/>
          </a:prstGeom>
          <a:ln w="9525">
            <a:solidFill>
              <a:srgbClr val="000000"/>
            </a:solidFill>
            <a:prstDash val="lgDash"/>
            <a:headEnd type="none" w="med" len="med"/>
            <a:tailEnd type="triangl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4" name="Picture 4" descr="C:\Documents and Settings\Administrateur\Local Settings\Temporary Internet Files\Content.IE5\S8RAMQET\MCj04339410000[1]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3754" y="3140968"/>
            <a:ext cx="868771" cy="635644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 84"/>
          <p:cNvSpPr/>
          <p:nvPr/>
        </p:nvSpPr>
        <p:spPr>
          <a:xfrm>
            <a:off x="6168008" y="3822663"/>
            <a:ext cx="14401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66FF"/>
                </a:solidFill>
                <a:latin typeface="LinLibertineT"/>
              </a:rPr>
              <a:t>MA Designer</a:t>
            </a:r>
            <a:endParaRPr lang="en-US" sz="1200" dirty="0">
              <a:solidFill>
                <a:srgbClr val="0066FF"/>
              </a:solidFill>
            </a:endParaRPr>
          </a:p>
        </p:txBody>
      </p:sp>
      <p:sp>
        <p:nvSpPr>
          <p:cNvPr id="104" name="Rectangle 103"/>
          <p:cNvSpPr/>
          <p:nvPr/>
        </p:nvSpPr>
        <p:spPr>
          <a:xfrm>
            <a:off x="7392144" y="2179047"/>
            <a:ext cx="3096344" cy="2546097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rganigramme : Stockage interne 123"/>
          <p:cNvSpPr/>
          <p:nvPr/>
        </p:nvSpPr>
        <p:spPr>
          <a:xfrm>
            <a:off x="8976321" y="2460009"/>
            <a:ext cx="1440159" cy="916257"/>
          </a:xfrm>
          <a:prstGeom prst="flowChartInternalStorage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fontAlgn="auto">
              <a:spcBef>
                <a:spcPts val="0"/>
              </a:spcBef>
              <a:spcAft>
                <a:spcPts val="0"/>
              </a:spcAft>
              <a:defRPr/>
            </a:pPr>
            <a:endParaRPr lang="fr-FR" sz="90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26" name="ZoneTexte 125"/>
          <p:cNvSpPr txBox="1"/>
          <p:nvPr/>
        </p:nvSpPr>
        <p:spPr>
          <a:xfrm>
            <a:off x="9048328" y="2525995"/>
            <a:ext cx="138347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dirty="0"/>
              <a:t> Visual Features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/>
              <a:t>   - Position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/>
              <a:t>   - size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100" dirty="0"/>
              <a:t>   - color, ..</a:t>
            </a:r>
            <a:endParaRPr lang="fr-FR" sz="1100" i="1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7" name="ZoneTexte 23">
            <a:extLst>
              <a:ext uri="{FF2B5EF4-FFF2-40B4-BE49-F238E27FC236}">
                <a16:creationId xmlns:a16="http://schemas.microsoft.com/office/drawing/2014/main" id="{8C9FD2E4-6C9F-44B5-9732-D72CCAF3D762}"/>
              </a:ext>
            </a:extLst>
          </p:cNvPr>
          <p:cNvSpPr txBox="1"/>
          <p:nvPr/>
        </p:nvSpPr>
        <p:spPr>
          <a:xfrm>
            <a:off x="1775521" y="1630947"/>
            <a:ext cx="6801741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itchFamily="2" charset="2"/>
              <a:buChar char="q"/>
            </a:pPr>
            <a:r>
              <a:rPr lang="en-US" b="1" dirty="0">
                <a:solidFill>
                  <a:srgbClr val="000000"/>
                </a:solidFill>
                <a:latin typeface="LinLibertineTB"/>
              </a:rPr>
              <a:t>Fast Update of Visual Features</a:t>
            </a:r>
          </a:p>
          <a:p>
            <a:pPr marL="800100" lvl="1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1400" i="1" dirty="0"/>
              <a:t>Browsing</a:t>
            </a:r>
            <a:r>
              <a:rPr lang="en-US" sz="1400" dirty="0"/>
              <a:t>, customize/</a:t>
            </a:r>
            <a:r>
              <a:rPr lang="en-US" sz="1400" i="1" dirty="0"/>
              <a:t>extend</a:t>
            </a:r>
            <a:r>
              <a:rPr lang="en-US" sz="1400" dirty="0"/>
              <a:t>/</a:t>
            </a:r>
            <a:r>
              <a:rPr lang="en-US" sz="1400" i="1" dirty="0"/>
              <a:t>modify</a:t>
            </a:r>
            <a:r>
              <a:rPr lang="en-US" sz="1400" dirty="0"/>
              <a:t> 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e.g., the position, size, color</a:t>
            </a:r>
          </a:p>
          <a:p>
            <a:pPr marL="800100" lvl="1" indent="-342900">
              <a:lnSpc>
                <a:spcPct val="200000"/>
              </a:lnSpc>
              <a:buFont typeface="Courier New" panose="02070309020205020404" pitchFamily="49" charset="0"/>
              <a:buChar char="o"/>
            </a:pPr>
            <a:r>
              <a:rPr lang="en-US" sz="1400" dirty="0">
                <a:solidFill>
                  <a:srgbClr val="000000"/>
                </a:solidFill>
                <a:latin typeface="Times-Roman"/>
                <a:ea typeface="Calibri" panose="020F0502020204030204" pitchFamily="34" charset="0"/>
                <a:cs typeface="Times New Roman" panose="02020603050405020304" pitchFamily="18" charset="0"/>
              </a:rPr>
              <a:t>Conjoined/Nested Element Block</a:t>
            </a:r>
            <a:endParaRPr lang="fr-FR" sz="1800" dirty="0">
              <a:solidFill>
                <a:prstClr val="black"/>
              </a:solidFill>
              <a:latin typeface="Times" pitchFamily="18" charset="0"/>
              <a:cs typeface="Times" pitchFamily="18" charset="0"/>
            </a:endParaRPr>
          </a:p>
          <a:p>
            <a:pPr marL="342900" indent="-342900">
              <a:lnSpc>
                <a:spcPct val="200000"/>
              </a:lnSpc>
              <a:buFont typeface="Wingdings" pitchFamily="2" charset="2"/>
              <a:buChar char="q"/>
              <a:defRPr/>
            </a:pPr>
            <a:r>
              <a:rPr lang="en-US" sz="1800" b="1" dirty="0">
                <a:solidFill>
                  <a:srgbClr val="000000"/>
                </a:solidFill>
                <a:latin typeface="LinLibertineTB"/>
              </a:rPr>
              <a:t>U</a:t>
            </a:r>
            <a:r>
              <a:rPr lang="en-US" b="1" dirty="0"/>
              <a:t>sability Mechanisms</a:t>
            </a:r>
            <a:r>
              <a:rPr lang="en-US" sz="1800" b="1" dirty="0">
                <a:solidFill>
                  <a:srgbClr val="000000"/>
                </a:solidFill>
                <a:latin typeface="LinLibertineTB"/>
              </a:rPr>
              <a:t> </a:t>
            </a:r>
          </a:p>
          <a:p>
            <a:pPr marL="800100" lvl="1" indent="-342900">
              <a:lnSpc>
                <a:spcPct val="20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400" dirty="0">
                <a:solidFill>
                  <a:prstClr val="black"/>
                </a:solidFill>
              </a:rPr>
              <a:t>Using the Graphical Elements </a:t>
            </a:r>
          </a:p>
          <a:p>
            <a:pPr marL="800100" lvl="1" indent="-342900">
              <a:lnSpc>
                <a:spcPct val="200000"/>
              </a:lnSpc>
              <a:buFont typeface="Courier New" panose="02070309020205020404" pitchFamily="49" charset="0"/>
              <a:buChar char="o"/>
              <a:defRPr/>
            </a:pPr>
            <a:r>
              <a:rPr lang="en-US" sz="1400" dirty="0">
                <a:solidFill>
                  <a:prstClr val="black"/>
                </a:solidFill>
              </a:rPr>
              <a:t>Using Visual Language</a:t>
            </a:r>
          </a:p>
          <a:p>
            <a:pPr marL="1257300" lvl="2" indent="-342900">
              <a:lnSpc>
                <a:spcPct val="200000"/>
              </a:lnSpc>
              <a:buFont typeface="Courier New" panose="02070309020205020404" pitchFamily="49" charset="0"/>
              <a:buChar char="o"/>
              <a:defRPr/>
            </a:pPr>
            <a:r>
              <a:rPr lang="fr-FR" sz="1400" dirty="0" err="1">
                <a:solidFill>
                  <a:prstClr val="black"/>
                </a:solidFill>
              </a:rPr>
              <a:t>e.g</a:t>
            </a:r>
            <a:r>
              <a:rPr lang="fr-FR" sz="1400" dirty="0">
                <a:solidFill>
                  <a:prstClr val="black"/>
                </a:solidFill>
              </a:rPr>
              <a:t>. </a:t>
            </a:r>
            <a:r>
              <a:rPr lang="en-US" sz="1400" dirty="0">
                <a:solidFill>
                  <a:prstClr val="black"/>
                </a:solidFill>
              </a:rPr>
              <a:t>Block Oriented Modeling, Causal Modeling </a:t>
            </a:r>
          </a:p>
        </p:txBody>
      </p:sp>
      <p:sp>
        <p:nvSpPr>
          <p:cNvPr id="129" name="ZoneTexte 128"/>
          <p:cNvSpPr txBox="1"/>
          <p:nvPr/>
        </p:nvSpPr>
        <p:spPr>
          <a:xfrm>
            <a:off x="7392144" y="2179047"/>
            <a:ext cx="30396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/>
              <a:t>Visual editor </a:t>
            </a:r>
            <a:r>
              <a:rPr lang="fr-FR" sz="1400" b="1" dirty="0" err="1"/>
              <a:t>workspace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59360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83632" y="2763432"/>
            <a:ext cx="6768752" cy="1313640"/>
          </a:xfrm>
          <a:ln>
            <a:noFill/>
          </a:ln>
        </p:spPr>
        <p:txBody>
          <a:bodyPr/>
          <a:lstStyle/>
          <a:p>
            <a:r>
              <a:rPr lang="en-GB" sz="4800" b="1" dirty="0"/>
              <a:t>MA Specification</a:t>
            </a:r>
          </a:p>
        </p:txBody>
      </p:sp>
    </p:spTree>
    <p:extLst>
      <p:ext uri="{BB962C8B-B14F-4D97-AF65-F5344CB8AC3E}">
        <p14:creationId xmlns:p14="http://schemas.microsoft.com/office/powerpoint/2010/main" val="3434403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7328" y="310201"/>
            <a:ext cx="12025336" cy="790787"/>
          </a:xfrm>
        </p:spPr>
        <p:txBody>
          <a:bodyPr/>
          <a:lstStyle/>
          <a:p>
            <a:r>
              <a:rPr lang="en-GB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De-/Re-Constructing MA</a:t>
            </a:r>
            <a:endParaRPr lang="en-GB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5" name="object 17"/>
          <p:cNvSpPr/>
          <p:nvPr/>
        </p:nvSpPr>
        <p:spPr>
          <a:xfrm>
            <a:off x="6609081" y="3397290"/>
            <a:ext cx="1458000" cy="647700"/>
          </a:xfrm>
          <a:custGeom>
            <a:avLst/>
            <a:gdLst/>
            <a:ahLst/>
            <a:cxnLst/>
            <a:rect l="l" t="t" r="r" b="b"/>
            <a:pathLst>
              <a:path w="2038350" h="949960">
                <a:moveTo>
                  <a:pt x="0" y="0"/>
                </a:moveTo>
                <a:lnTo>
                  <a:pt x="2038168" y="0"/>
                </a:lnTo>
                <a:lnTo>
                  <a:pt x="2038168" y="949842"/>
                </a:lnTo>
              </a:path>
            </a:pathLst>
          </a:custGeom>
          <a:ln w="110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6" name="object 18"/>
          <p:cNvSpPr/>
          <p:nvPr/>
        </p:nvSpPr>
        <p:spPr>
          <a:xfrm>
            <a:off x="8037518" y="4028839"/>
            <a:ext cx="64510" cy="64510"/>
          </a:xfrm>
          <a:custGeom>
            <a:avLst/>
            <a:gdLst/>
            <a:ahLst/>
            <a:cxnLst/>
            <a:rect l="l" t="t" r="r" b="b"/>
            <a:pathLst>
              <a:path w="94615" h="94614">
                <a:moveTo>
                  <a:pt x="47141" y="94282"/>
                </a:moveTo>
                <a:lnTo>
                  <a:pt x="0" y="0"/>
                </a:lnTo>
                <a:lnTo>
                  <a:pt x="47141" y="23570"/>
                </a:lnTo>
                <a:lnTo>
                  <a:pt x="82497" y="23570"/>
                </a:lnTo>
                <a:lnTo>
                  <a:pt x="47141" y="94282"/>
                </a:lnTo>
                <a:close/>
              </a:path>
              <a:path w="94615" h="94614">
                <a:moveTo>
                  <a:pt x="82497" y="23570"/>
                </a:moveTo>
                <a:lnTo>
                  <a:pt x="47141" y="23570"/>
                </a:lnTo>
                <a:lnTo>
                  <a:pt x="94282" y="0"/>
                </a:lnTo>
                <a:lnTo>
                  <a:pt x="82497" y="2357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7" name="object 19"/>
          <p:cNvSpPr/>
          <p:nvPr/>
        </p:nvSpPr>
        <p:spPr>
          <a:xfrm>
            <a:off x="8037518" y="4028839"/>
            <a:ext cx="64510" cy="64510"/>
          </a:xfrm>
          <a:custGeom>
            <a:avLst/>
            <a:gdLst/>
            <a:ahLst/>
            <a:cxnLst/>
            <a:rect l="l" t="t" r="r" b="b"/>
            <a:pathLst>
              <a:path w="94615" h="94614">
                <a:moveTo>
                  <a:pt x="47141" y="94282"/>
                </a:moveTo>
                <a:lnTo>
                  <a:pt x="0" y="0"/>
                </a:lnTo>
                <a:lnTo>
                  <a:pt x="47141" y="23570"/>
                </a:lnTo>
                <a:lnTo>
                  <a:pt x="94282" y="0"/>
                </a:lnTo>
                <a:lnTo>
                  <a:pt x="47141" y="94282"/>
                </a:lnTo>
                <a:close/>
              </a:path>
            </a:pathLst>
          </a:custGeom>
          <a:ln w="110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8" name="object 22"/>
          <p:cNvSpPr/>
          <p:nvPr/>
        </p:nvSpPr>
        <p:spPr>
          <a:xfrm>
            <a:off x="4412094" y="3397290"/>
            <a:ext cx="1724458" cy="324000"/>
          </a:xfrm>
          <a:custGeom>
            <a:avLst/>
            <a:gdLst/>
            <a:ahLst/>
            <a:cxnLst/>
            <a:rect l="l" t="t" r="r" b="b"/>
            <a:pathLst>
              <a:path w="2529204" h="958214">
                <a:moveTo>
                  <a:pt x="2528993" y="0"/>
                </a:moveTo>
                <a:lnTo>
                  <a:pt x="0" y="0"/>
                </a:lnTo>
                <a:lnTo>
                  <a:pt x="0" y="958161"/>
                </a:lnTo>
              </a:path>
            </a:pathLst>
          </a:custGeom>
          <a:ln w="110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9" name="object 23"/>
          <p:cNvSpPr/>
          <p:nvPr/>
        </p:nvSpPr>
        <p:spPr>
          <a:xfrm>
            <a:off x="4379953" y="3645024"/>
            <a:ext cx="64510" cy="64510"/>
          </a:xfrm>
          <a:custGeom>
            <a:avLst/>
            <a:gdLst/>
            <a:ahLst/>
            <a:cxnLst/>
            <a:rect l="l" t="t" r="r" b="b"/>
            <a:pathLst>
              <a:path w="94615" h="94614">
                <a:moveTo>
                  <a:pt x="47141" y="94282"/>
                </a:moveTo>
                <a:lnTo>
                  <a:pt x="0" y="0"/>
                </a:lnTo>
                <a:lnTo>
                  <a:pt x="47141" y="23570"/>
                </a:lnTo>
                <a:lnTo>
                  <a:pt x="82497" y="23570"/>
                </a:lnTo>
                <a:lnTo>
                  <a:pt x="47141" y="94282"/>
                </a:lnTo>
                <a:close/>
              </a:path>
              <a:path w="94615" h="94614">
                <a:moveTo>
                  <a:pt x="82497" y="23570"/>
                </a:moveTo>
                <a:lnTo>
                  <a:pt x="47141" y="23570"/>
                </a:lnTo>
                <a:lnTo>
                  <a:pt x="94282" y="0"/>
                </a:lnTo>
                <a:lnTo>
                  <a:pt x="82497" y="2357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0" name="object 24"/>
          <p:cNvSpPr/>
          <p:nvPr/>
        </p:nvSpPr>
        <p:spPr>
          <a:xfrm>
            <a:off x="4379953" y="3645024"/>
            <a:ext cx="64510" cy="64510"/>
          </a:xfrm>
          <a:custGeom>
            <a:avLst/>
            <a:gdLst/>
            <a:ahLst/>
            <a:cxnLst/>
            <a:rect l="l" t="t" r="r" b="b"/>
            <a:pathLst>
              <a:path w="94615" h="94614">
                <a:moveTo>
                  <a:pt x="47141" y="94282"/>
                </a:moveTo>
                <a:lnTo>
                  <a:pt x="0" y="0"/>
                </a:lnTo>
                <a:lnTo>
                  <a:pt x="47141" y="23570"/>
                </a:lnTo>
                <a:lnTo>
                  <a:pt x="94282" y="0"/>
                </a:lnTo>
                <a:lnTo>
                  <a:pt x="47141" y="94282"/>
                </a:lnTo>
                <a:close/>
              </a:path>
            </a:pathLst>
          </a:custGeom>
          <a:ln w="11092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1" name="object 27"/>
          <p:cNvSpPr/>
          <p:nvPr/>
        </p:nvSpPr>
        <p:spPr>
          <a:xfrm>
            <a:off x="6136407" y="3160953"/>
            <a:ext cx="472786" cy="472786"/>
          </a:xfrm>
          <a:custGeom>
            <a:avLst/>
            <a:gdLst/>
            <a:ahLst/>
            <a:cxnLst/>
            <a:rect l="l" t="t" r="r" b="b"/>
            <a:pathLst>
              <a:path w="693420" h="693419">
                <a:moveTo>
                  <a:pt x="346627" y="0"/>
                </a:moveTo>
                <a:lnTo>
                  <a:pt x="693254" y="346627"/>
                </a:lnTo>
                <a:lnTo>
                  <a:pt x="346627" y="693254"/>
                </a:lnTo>
                <a:lnTo>
                  <a:pt x="0" y="346627"/>
                </a:lnTo>
                <a:lnTo>
                  <a:pt x="346627" y="0"/>
                </a:lnTo>
                <a:close/>
              </a:path>
            </a:pathLst>
          </a:custGeom>
          <a:ln w="5546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2" name="object 64"/>
          <p:cNvSpPr/>
          <p:nvPr/>
        </p:nvSpPr>
        <p:spPr>
          <a:xfrm>
            <a:off x="6039038" y="3960716"/>
            <a:ext cx="977611" cy="194830"/>
          </a:xfrm>
          <a:custGeom>
            <a:avLst/>
            <a:gdLst/>
            <a:ahLst/>
            <a:cxnLst/>
            <a:rect l="l" t="t" r="r" b="b"/>
            <a:pathLst>
              <a:path w="1433829" h="285750">
                <a:moveTo>
                  <a:pt x="1433650" y="0"/>
                </a:moveTo>
                <a:lnTo>
                  <a:pt x="0" y="28562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3" name="object 65"/>
          <p:cNvSpPr/>
          <p:nvPr/>
        </p:nvSpPr>
        <p:spPr>
          <a:xfrm>
            <a:off x="6039038" y="3924793"/>
            <a:ext cx="977611" cy="58882"/>
          </a:xfrm>
          <a:custGeom>
            <a:avLst/>
            <a:gdLst/>
            <a:ahLst/>
            <a:cxnLst/>
            <a:rect l="l" t="t" r="r" b="b"/>
            <a:pathLst>
              <a:path w="1433829" h="86360">
                <a:moveTo>
                  <a:pt x="1433650" y="0"/>
                </a:moveTo>
                <a:lnTo>
                  <a:pt x="0" y="85963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4" name="object 66"/>
          <p:cNvSpPr txBox="1"/>
          <p:nvPr/>
        </p:nvSpPr>
        <p:spPr>
          <a:xfrm>
            <a:off x="7015580" y="3817970"/>
            <a:ext cx="378402" cy="128492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59748" rIns="0" bIns="0" rtlCol="0">
            <a:spAutoFit/>
          </a:bodyPr>
          <a:lstStyle/>
          <a:p>
            <a:pPr marL="106071" defTabSz="623438" fontAlgn="auto">
              <a:spcBef>
                <a:spcPts val="470"/>
              </a:spcBef>
              <a:spcAft>
                <a:spcPts val="0"/>
              </a:spcAft>
              <a:defRPr/>
            </a:pPr>
            <a:r>
              <a:rPr lang="en-US" sz="443" dirty="0">
                <a:solidFill>
                  <a:prstClr val="black"/>
                </a:solidFill>
                <a:latin typeface="Lucida Sans Unicode"/>
                <a:cs typeface="Lucida Sans Unicode"/>
              </a:rPr>
              <a:t>shape</a:t>
            </a:r>
            <a:endParaRPr sz="443" dirty="0">
              <a:solidFill>
                <a:prstClr val="black"/>
              </a:solidFill>
              <a:latin typeface="Lucida Sans Unicode"/>
              <a:cs typeface="Lucida Sans Unicode"/>
            </a:endParaRPr>
          </a:p>
        </p:txBody>
      </p:sp>
      <p:sp>
        <p:nvSpPr>
          <p:cNvPr id="15" name="object 67"/>
          <p:cNvSpPr/>
          <p:nvPr/>
        </p:nvSpPr>
        <p:spPr>
          <a:xfrm>
            <a:off x="6039038" y="4190948"/>
            <a:ext cx="977611" cy="36801"/>
          </a:xfrm>
          <a:custGeom>
            <a:avLst/>
            <a:gdLst/>
            <a:ahLst/>
            <a:cxnLst/>
            <a:rect l="l" t="t" r="r" b="b"/>
            <a:pathLst>
              <a:path w="1433829" h="53975">
                <a:moveTo>
                  <a:pt x="1433650" y="53962"/>
                </a:moveTo>
                <a:lnTo>
                  <a:pt x="0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6" name="object 68"/>
          <p:cNvSpPr/>
          <p:nvPr/>
        </p:nvSpPr>
        <p:spPr>
          <a:xfrm>
            <a:off x="6039038" y="4282136"/>
            <a:ext cx="977611" cy="317789"/>
          </a:xfrm>
          <a:custGeom>
            <a:avLst/>
            <a:gdLst/>
            <a:ahLst/>
            <a:cxnLst/>
            <a:rect l="l" t="t" r="r" b="b"/>
            <a:pathLst>
              <a:path w="1433829" h="466089">
                <a:moveTo>
                  <a:pt x="1433650" y="0"/>
                </a:moveTo>
                <a:lnTo>
                  <a:pt x="0" y="465867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7" name="object 69"/>
          <p:cNvSpPr txBox="1"/>
          <p:nvPr/>
        </p:nvSpPr>
        <p:spPr>
          <a:xfrm>
            <a:off x="7015580" y="4139388"/>
            <a:ext cx="378402" cy="128492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59748" rIns="0" bIns="0" rtlCol="0">
            <a:spAutoFit/>
          </a:bodyPr>
          <a:lstStyle/>
          <a:p>
            <a:pPr marL="73167" defTabSz="623438" fontAlgn="auto">
              <a:spcBef>
                <a:spcPts val="470"/>
              </a:spcBef>
              <a:spcAft>
                <a:spcPts val="0"/>
              </a:spcAft>
              <a:defRPr/>
            </a:pPr>
            <a:r>
              <a:rPr lang="en-US" sz="443" spc="-3" dirty="0">
                <a:solidFill>
                  <a:prstClr val="black"/>
                </a:solidFill>
                <a:latin typeface="Lucida Sans Unicode"/>
                <a:cs typeface="Lucida Sans Unicode"/>
              </a:rPr>
              <a:t>table</a:t>
            </a:r>
            <a:endParaRPr sz="443" dirty="0">
              <a:solidFill>
                <a:prstClr val="black"/>
              </a:solidFill>
              <a:latin typeface="Lucida Sans Unicode"/>
              <a:cs typeface="Lucida Sans Unicode"/>
            </a:endParaRPr>
          </a:p>
        </p:txBody>
      </p:sp>
      <p:sp>
        <p:nvSpPr>
          <p:cNvPr id="18" name="object 70"/>
          <p:cNvSpPr/>
          <p:nvPr/>
        </p:nvSpPr>
        <p:spPr>
          <a:xfrm>
            <a:off x="6039038" y="4212179"/>
            <a:ext cx="977611" cy="533400"/>
          </a:xfrm>
          <a:custGeom>
            <a:avLst/>
            <a:gdLst/>
            <a:ahLst/>
            <a:cxnLst/>
            <a:rect l="l" t="t" r="r" b="b"/>
            <a:pathLst>
              <a:path w="1433829" h="782320">
                <a:moveTo>
                  <a:pt x="1433650" y="781991"/>
                </a:moveTo>
                <a:lnTo>
                  <a:pt x="0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19" name="object 71"/>
          <p:cNvSpPr txBox="1"/>
          <p:nvPr/>
        </p:nvSpPr>
        <p:spPr>
          <a:xfrm>
            <a:off x="7015580" y="4649875"/>
            <a:ext cx="378402" cy="128492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59748" rIns="0" bIns="0" rtlCol="0">
            <a:spAutoFit/>
          </a:bodyPr>
          <a:lstStyle/>
          <a:p>
            <a:pPr marL="77064" defTabSz="623438" fontAlgn="auto">
              <a:spcBef>
                <a:spcPts val="470"/>
              </a:spcBef>
              <a:spcAft>
                <a:spcPts val="0"/>
              </a:spcAft>
              <a:defRPr/>
            </a:pPr>
            <a:r>
              <a:rPr lang="fr-FR" sz="443" spc="-10" dirty="0">
                <a:solidFill>
                  <a:prstClr val="black"/>
                </a:solidFill>
                <a:latin typeface="Lucida Sans Unicode"/>
                <a:cs typeface="Lucida Sans Unicode"/>
              </a:rPr>
              <a:t>Element </a:t>
            </a:r>
            <a:r>
              <a:rPr sz="443" spc="-3" dirty="0">
                <a:solidFill>
                  <a:prstClr val="black"/>
                </a:solidFill>
                <a:latin typeface="Lucida Sans Unicode"/>
                <a:cs typeface="Lucida Sans Unicode"/>
              </a:rPr>
              <a:t>n</a:t>
            </a:r>
            <a:endParaRPr sz="443" dirty="0">
              <a:solidFill>
                <a:prstClr val="black"/>
              </a:solidFill>
              <a:latin typeface="Lucida Sans Unicode"/>
              <a:cs typeface="Lucida Sans Unicode"/>
            </a:endParaRPr>
          </a:p>
        </p:txBody>
      </p:sp>
      <p:sp>
        <p:nvSpPr>
          <p:cNvPr id="20" name="object 75"/>
          <p:cNvSpPr/>
          <p:nvPr/>
        </p:nvSpPr>
        <p:spPr>
          <a:xfrm>
            <a:off x="5434016" y="3938030"/>
            <a:ext cx="227301" cy="56717"/>
          </a:xfrm>
          <a:custGeom>
            <a:avLst/>
            <a:gdLst/>
            <a:ahLst/>
            <a:cxnLst/>
            <a:rect l="l" t="t" r="r" b="b"/>
            <a:pathLst>
              <a:path w="333375" h="83185">
                <a:moveTo>
                  <a:pt x="0" y="0"/>
                </a:moveTo>
                <a:lnTo>
                  <a:pt x="332762" y="8319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1" name="object 76"/>
          <p:cNvSpPr txBox="1"/>
          <p:nvPr/>
        </p:nvSpPr>
        <p:spPr>
          <a:xfrm>
            <a:off x="4979304" y="3823642"/>
            <a:ext cx="454169" cy="155090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3031" rIns="0" bIns="0" rtlCol="0">
            <a:spAutoFit/>
          </a:bodyPr>
          <a:lstStyle/>
          <a:p>
            <a:pPr defTabSz="623438" fontAlgn="auto">
              <a:spcBef>
                <a:spcPts val="24"/>
              </a:spcBef>
              <a:spcAft>
                <a:spcPts val="0"/>
              </a:spcAft>
              <a:defRPr/>
            </a:pPr>
            <a:endParaRPr sz="545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62344" defTabSz="623438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443" i="1" spc="10" dirty="0">
                <a:solidFill>
                  <a:prstClr val="black"/>
                </a:solidFill>
                <a:latin typeface="Arial"/>
                <a:cs typeface="Arial"/>
              </a:rPr>
              <a:t>CTRL 1: Loop</a:t>
            </a: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2" name="object 77"/>
          <p:cNvSpPr/>
          <p:nvPr/>
        </p:nvSpPr>
        <p:spPr>
          <a:xfrm>
            <a:off x="5434016" y="4023111"/>
            <a:ext cx="227301" cy="161059"/>
          </a:xfrm>
          <a:custGeom>
            <a:avLst/>
            <a:gdLst/>
            <a:ahLst/>
            <a:cxnLst/>
            <a:rect l="l" t="t" r="r" b="b"/>
            <a:pathLst>
              <a:path w="333375" h="236219">
                <a:moveTo>
                  <a:pt x="0" y="235706"/>
                </a:moveTo>
                <a:lnTo>
                  <a:pt x="332762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3" name="object 78"/>
          <p:cNvSpPr/>
          <p:nvPr/>
        </p:nvSpPr>
        <p:spPr>
          <a:xfrm>
            <a:off x="5434016" y="4297262"/>
            <a:ext cx="227301" cy="274493"/>
          </a:xfrm>
          <a:custGeom>
            <a:avLst/>
            <a:gdLst/>
            <a:ahLst/>
            <a:cxnLst/>
            <a:rect l="l" t="t" r="r" b="b"/>
            <a:pathLst>
              <a:path w="333375" h="402589">
                <a:moveTo>
                  <a:pt x="0" y="0"/>
                </a:moveTo>
                <a:lnTo>
                  <a:pt x="332762" y="402087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4" name="object 79"/>
          <p:cNvSpPr/>
          <p:nvPr/>
        </p:nvSpPr>
        <p:spPr>
          <a:xfrm>
            <a:off x="5434016" y="4183820"/>
            <a:ext cx="227301" cy="56717"/>
          </a:xfrm>
          <a:custGeom>
            <a:avLst/>
            <a:gdLst/>
            <a:ahLst/>
            <a:cxnLst/>
            <a:rect l="l" t="t" r="r" b="b"/>
            <a:pathLst>
              <a:path w="333375" h="83185">
                <a:moveTo>
                  <a:pt x="0" y="83190"/>
                </a:moveTo>
                <a:lnTo>
                  <a:pt x="332762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5" name="object 80"/>
          <p:cNvSpPr txBox="1"/>
          <p:nvPr/>
        </p:nvSpPr>
        <p:spPr>
          <a:xfrm>
            <a:off x="4979304" y="4126153"/>
            <a:ext cx="454169" cy="155090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3031" rIns="0" bIns="0" rtlCol="0">
            <a:spAutoFit/>
          </a:bodyPr>
          <a:lstStyle/>
          <a:p>
            <a:pPr defTabSz="623438" fontAlgn="auto">
              <a:spcBef>
                <a:spcPts val="24"/>
              </a:spcBef>
              <a:spcAft>
                <a:spcPts val="0"/>
              </a:spcAft>
              <a:defRPr/>
            </a:pPr>
            <a:endParaRPr sz="545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61045"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6" name="object 81"/>
          <p:cNvSpPr/>
          <p:nvPr/>
        </p:nvSpPr>
        <p:spPr>
          <a:xfrm>
            <a:off x="5434016" y="4212180"/>
            <a:ext cx="227301" cy="501361"/>
          </a:xfrm>
          <a:custGeom>
            <a:avLst/>
            <a:gdLst/>
            <a:ahLst/>
            <a:cxnLst/>
            <a:rect l="l" t="t" r="r" b="b"/>
            <a:pathLst>
              <a:path w="333375" h="735329">
                <a:moveTo>
                  <a:pt x="0" y="734850"/>
                </a:moveTo>
                <a:lnTo>
                  <a:pt x="332762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7" name="object 82"/>
          <p:cNvSpPr/>
          <p:nvPr/>
        </p:nvSpPr>
        <p:spPr>
          <a:xfrm>
            <a:off x="5434016" y="4599772"/>
            <a:ext cx="227301" cy="170584"/>
          </a:xfrm>
          <a:custGeom>
            <a:avLst/>
            <a:gdLst/>
            <a:ahLst/>
            <a:cxnLst/>
            <a:rect l="l" t="t" r="r" b="b"/>
            <a:pathLst>
              <a:path w="333375" h="250189">
                <a:moveTo>
                  <a:pt x="0" y="249571"/>
                </a:moveTo>
                <a:lnTo>
                  <a:pt x="332762" y="0"/>
                </a:lnTo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28" name="object 83"/>
          <p:cNvSpPr txBox="1"/>
          <p:nvPr/>
        </p:nvSpPr>
        <p:spPr>
          <a:xfrm>
            <a:off x="4979304" y="4655548"/>
            <a:ext cx="454169" cy="150707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3897" rIns="0" bIns="0" rtlCol="0">
            <a:spAutoFit/>
          </a:bodyPr>
          <a:lstStyle/>
          <a:p>
            <a:pPr defTabSz="623438" fontAlgn="auto">
              <a:spcBef>
                <a:spcPts val="31"/>
              </a:spcBef>
              <a:spcAft>
                <a:spcPts val="0"/>
              </a:spcAft>
              <a:defRPr/>
            </a:pPr>
            <a:endParaRPr sz="511" dirty="0">
              <a:solidFill>
                <a:prstClr val="black"/>
              </a:solidFill>
              <a:latin typeface="Times New Roman"/>
              <a:cs typeface="Times New Roman"/>
            </a:endParaRPr>
          </a:p>
          <a:p>
            <a:pPr marL="96979"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29" name="object 84"/>
          <p:cNvSpPr/>
          <p:nvPr/>
        </p:nvSpPr>
        <p:spPr>
          <a:xfrm>
            <a:off x="5202405" y="4500511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0" y="7850"/>
                </a:moveTo>
                <a:lnTo>
                  <a:pt x="0" y="6011"/>
                </a:lnTo>
                <a:lnTo>
                  <a:pt x="174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0" name="object 85"/>
          <p:cNvSpPr/>
          <p:nvPr/>
        </p:nvSpPr>
        <p:spPr>
          <a:xfrm>
            <a:off x="5202405" y="4500511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6932" y="13865"/>
                </a:moveTo>
                <a:lnTo>
                  <a:pt x="6014" y="13865"/>
                </a:lnTo>
                <a:lnTo>
                  <a:pt x="5130" y="13690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9586" y="13338"/>
                </a:lnTo>
                <a:lnTo>
                  <a:pt x="8737" y="1369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1" name="object 86"/>
          <p:cNvSpPr/>
          <p:nvPr/>
        </p:nvSpPr>
        <p:spPr>
          <a:xfrm>
            <a:off x="5202405" y="4571412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0" y="7850"/>
                </a:moveTo>
                <a:lnTo>
                  <a:pt x="0" y="6011"/>
                </a:lnTo>
                <a:lnTo>
                  <a:pt x="177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2" name="object 87"/>
          <p:cNvSpPr/>
          <p:nvPr/>
        </p:nvSpPr>
        <p:spPr>
          <a:xfrm>
            <a:off x="5202405" y="4571412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6932" y="13865"/>
                </a:moveTo>
                <a:lnTo>
                  <a:pt x="6014" y="13865"/>
                </a:lnTo>
                <a:lnTo>
                  <a:pt x="5130" y="13690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9586" y="13338"/>
                </a:lnTo>
                <a:lnTo>
                  <a:pt x="8737" y="1369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3" name="object 88"/>
          <p:cNvSpPr/>
          <p:nvPr/>
        </p:nvSpPr>
        <p:spPr>
          <a:xfrm>
            <a:off x="5202405" y="4429610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0" y="7850"/>
                </a:moveTo>
                <a:lnTo>
                  <a:pt x="0" y="6011"/>
                </a:lnTo>
                <a:lnTo>
                  <a:pt x="177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4" name="object 89"/>
          <p:cNvSpPr/>
          <p:nvPr/>
        </p:nvSpPr>
        <p:spPr>
          <a:xfrm>
            <a:off x="5202405" y="4429610"/>
            <a:ext cx="9525" cy="9525"/>
          </a:xfrm>
          <a:custGeom>
            <a:avLst/>
            <a:gdLst/>
            <a:ahLst/>
            <a:cxnLst/>
            <a:rect l="l" t="t" r="r" b="b"/>
            <a:pathLst>
              <a:path w="13969" h="13970">
                <a:moveTo>
                  <a:pt x="6932" y="13865"/>
                </a:moveTo>
                <a:lnTo>
                  <a:pt x="6014" y="13865"/>
                </a:lnTo>
                <a:lnTo>
                  <a:pt x="5130" y="13690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9586" y="13338"/>
                </a:lnTo>
                <a:lnTo>
                  <a:pt x="8737" y="1369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5" name="object 90"/>
          <p:cNvSpPr txBox="1"/>
          <p:nvPr/>
        </p:nvSpPr>
        <p:spPr>
          <a:xfrm>
            <a:off x="5659952" y="3937083"/>
            <a:ext cx="378402" cy="90456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22080" rIns="0" bIns="0" rtlCol="0">
            <a:spAutoFit/>
          </a:bodyPr>
          <a:lstStyle/>
          <a:p>
            <a:pPr marL="93516" defTabSz="623438" fontAlgn="auto">
              <a:spcBef>
                <a:spcPts val="173"/>
              </a:spcBef>
              <a:spcAft>
                <a:spcPts val="0"/>
              </a:spcAft>
              <a:defRPr/>
            </a:pPr>
            <a:r>
              <a:rPr lang="fr-FR" sz="443" dirty="0" err="1">
                <a:solidFill>
                  <a:prstClr val="black"/>
                </a:solidFill>
                <a:latin typeface="Arial"/>
                <a:cs typeface="Arial"/>
              </a:rPr>
              <a:t>Sequantial</a:t>
            </a: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6" name="object 91"/>
          <p:cNvSpPr txBox="1"/>
          <p:nvPr/>
        </p:nvSpPr>
        <p:spPr>
          <a:xfrm>
            <a:off x="5659953" y="4126153"/>
            <a:ext cx="378402" cy="90456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22080" rIns="0" bIns="0" rtlCol="0">
            <a:spAutoFit/>
          </a:bodyPr>
          <a:lstStyle/>
          <a:p>
            <a:pPr marL="106071" defTabSz="623438" fontAlgn="auto">
              <a:spcBef>
                <a:spcPts val="173"/>
              </a:spcBef>
              <a:spcAft>
                <a:spcPts val="0"/>
              </a:spcAft>
              <a:defRPr/>
            </a:pPr>
            <a:r>
              <a:rPr lang="fr-FR" sz="443" i="1" dirty="0" err="1">
                <a:solidFill>
                  <a:prstClr val="black"/>
                </a:solidFill>
                <a:latin typeface="Arial"/>
                <a:cs typeface="Arial"/>
              </a:rPr>
              <a:t>Parallel</a:t>
            </a: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7" name="object 92"/>
          <p:cNvSpPr txBox="1"/>
          <p:nvPr/>
        </p:nvSpPr>
        <p:spPr>
          <a:xfrm>
            <a:off x="5659953" y="4542106"/>
            <a:ext cx="378402" cy="90456"/>
          </a:xfrm>
          <a:prstGeom prst="rect">
            <a:avLst/>
          </a:prstGeom>
          <a:ln w="5546">
            <a:solidFill>
              <a:srgbClr val="000000"/>
            </a:solidFill>
          </a:ln>
        </p:spPr>
        <p:txBody>
          <a:bodyPr vert="horz" wrap="square" lIns="0" tIns="22080" rIns="0" bIns="0" rtlCol="0">
            <a:spAutoFit/>
          </a:bodyPr>
          <a:lstStyle/>
          <a:p>
            <a:pPr marL="118626" defTabSz="623438" fontAlgn="auto">
              <a:spcBef>
                <a:spcPts val="173"/>
              </a:spcBef>
              <a:spcAft>
                <a:spcPts val="0"/>
              </a:spcAft>
              <a:defRPr/>
            </a:pPr>
            <a:r>
              <a:rPr lang="fr-FR" sz="443" i="1" spc="-10" dirty="0">
                <a:solidFill>
                  <a:prstClr val="black"/>
                </a:solidFill>
                <a:latin typeface="Arial"/>
                <a:cs typeface="Arial"/>
              </a:rPr>
              <a:t>C</a:t>
            </a:r>
            <a:r>
              <a:rPr sz="443" i="1" spc="-72" dirty="0">
                <a:solidFill>
                  <a:prstClr val="black"/>
                </a:solidFill>
                <a:latin typeface="Arial"/>
                <a:cs typeface="Arial"/>
              </a:rPr>
              <a:t> </a:t>
            </a:r>
            <a:r>
              <a:rPr sz="443" i="1" spc="10" dirty="0">
                <a:solidFill>
                  <a:prstClr val="black"/>
                </a:solidFill>
                <a:latin typeface="Arial"/>
                <a:cs typeface="Arial"/>
              </a:rPr>
              <a:t>k</a:t>
            </a:r>
            <a:endParaRPr sz="443" dirty="0">
              <a:solidFill>
                <a:prstClr val="black"/>
              </a:solidFill>
              <a:latin typeface="Arial"/>
              <a:cs typeface="Arial"/>
            </a:endParaRPr>
          </a:p>
        </p:txBody>
      </p:sp>
      <p:sp>
        <p:nvSpPr>
          <p:cNvPr id="38" name="object 100"/>
          <p:cNvSpPr/>
          <p:nvPr/>
        </p:nvSpPr>
        <p:spPr>
          <a:xfrm>
            <a:off x="5845241" y="4388015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7" y="5130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39" name="object 101"/>
          <p:cNvSpPr/>
          <p:nvPr/>
        </p:nvSpPr>
        <p:spPr>
          <a:xfrm>
            <a:off x="5845241" y="4388015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0" name="object 102"/>
          <p:cNvSpPr/>
          <p:nvPr/>
        </p:nvSpPr>
        <p:spPr>
          <a:xfrm>
            <a:off x="5845241" y="4429610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7" y="5130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1" name="object 103"/>
          <p:cNvSpPr/>
          <p:nvPr/>
        </p:nvSpPr>
        <p:spPr>
          <a:xfrm>
            <a:off x="5845241" y="4429610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2" name="object 104"/>
          <p:cNvSpPr/>
          <p:nvPr/>
        </p:nvSpPr>
        <p:spPr>
          <a:xfrm>
            <a:off x="5845241" y="4344529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4" y="5130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3" name="object 105"/>
          <p:cNvSpPr/>
          <p:nvPr/>
        </p:nvSpPr>
        <p:spPr>
          <a:xfrm>
            <a:off x="5845241" y="4344529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4" name="object 106"/>
          <p:cNvSpPr/>
          <p:nvPr/>
        </p:nvSpPr>
        <p:spPr>
          <a:xfrm>
            <a:off x="7200870" y="4485385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7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5" name="object 107"/>
          <p:cNvSpPr/>
          <p:nvPr/>
        </p:nvSpPr>
        <p:spPr>
          <a:xfrm>
            <a:off x="7200870" y="4485385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6" name="object 108"/>
          <p:cNvSpPr/>
          <p:nvPr/>
        </p:nvSpPr>
        <p:spPr>
          <a:xfrm>
            <a:off x="7200870" y="4556286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7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7" name="object 109"/>
          <p:cNvSpPr/>
          <p:nvPr/>
        </p:nvSpPr>
        <p:spPr>
          <a:xfrm>
            <a:off x="7200870" y="4556286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1186" y="1380"/>
                </a:lnTo>
                <a:lnTo>
                  <a:pt x="11835" y="2029"/>
                </a:lnTo>
                <a:lnTo>
                  <a:pt x="12484" y="2678"/>
                </a:lnTo>
                <a:lnTo>
                  <a:pt x="12986" y="3430"/>
                </a:lnTo>
                <a:lnTo>
                  <a:pt x="13338" y="4278"/>
                </a:lnTo>
                <a:lnTo>
                  <a:pt x="13690" y="5127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8" name="object 110"/>
          <p:cNvSpPr/>
          <p:nvPr/>
        </p:nvSpPr>
        <p:spPr>
          <a:xfrm>
            <a:off x="7200870" y="4414484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0" y="7850"/>
                </a:moveTo>
                <a:lnTo>
                  <a:pt x="0" y="6011"/>
                </a:lnTo>
                <a:lnTo>
                  <a:pt x="177" y="5127"/>
                </a:lnTo>
                <a:lnTo>
                  <a:pt x="6014" y="0"/>
                </a:lnTo>
                <a:lnTo>
                  <a:pt x="7853" y="0"/>
                </a:lnTo>
                <a:lnTo>
                  <a:pt x="13865" y="6011"/>
                </a:lnTo>
                <a:lnTo>
                  <a:pt x="13865" y="7850"/>
                </a:lnTo>
                <a:lnTo>
                  <a:pt x="7853" y="13865"/>
                </a:lnTo>
                <a:lnTo>
                  <a:pt x="6014" y="13865"/>
                </a:lnTo>
                <a:lnTo>
                  <a:pt x="0" y="785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49" name="object 111"/>
          <p:cNvSpPr/>
          <p:nvPr/>
        </p:nvSpPr>
        <p:spPr>
          <a:xfrm>
            <a:off x="7200870" y="4414484"/>
            <a:ext cx="9525" cy="9525"/>
          </a:xfrm>
          <a:custGeom>
            <a:avLst/>
            <a:gdLst/>
            <a:ahLst/>
            <a:cxnLst/>
            <a:rect l="l" t="t" r="r" b="b"/>
            <a:pathLst>
              <a:path w="13970" h="13970">
                <a:moveTo>
                  <a:pt x="6932" y="13865"/>
                </a:moveTo>
                <a:lnTo>
                  <a:pt x="6014" y="13865"/>
                </a:lnTo>
                <a:lnTo>
                  <a:pt x="5130" y="13687"/>
                </a:lnTo>
                <a:lnTo>
                  <a:pt x="0" y="7850"/>
                </a:lnTo>
                <a:lnTo>
                  <a:pt x="0" y="6932"/>
                </a:lnTo>
                <a:lnTo>
                  <a:pt x="0" y="6011"/>
                </a:lnTo>
                <a:lnTo>
                  <a:pt x="6014" y="0"/>
                </a:lnTo>
                <a:lnTo>
                  <a:pt x="6932" y="0"/>
                </a:lnTo>
                <a:lnTo>
                  <a:pt x="7853" y="0"/>
                </a:lnTo>
                <a:lnTo>
                  <a:pt x="8737" y="174"/>
                </a:lnTo>
                <a:lnTo>
                  <a:pt x="9586" y="526"/>
                </a:lnTo>
                <a:lnTo>
                  <a:pt x="10434" y="879"/>
                </a:lnTo>
                <a:lnTo>
                  <a:pt x="13865" y="6011"/>
                </a:lnTo>
                <a:lnTo>
                  <a:pt x="13865" y="6932"/>
                </a:lnTo>
                <a:lnTo>
                  <a:pt x="13865" y="7850"/>
                </a:lnTo>
                <a:lnTo>
                  <a:pt x="7853" y="13865"/>
                </a:lnTo>
                <a:lnTo>
                  <a:pt x="6932" y="13865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 defTabSz="623438" fontAlgn="auto">
              <a:spcBef>
                <a:spcPts val="0"/>
              </a:spcBef>
              <a:spcAft>
                <a:spcPts val="0"/>
              </a:spcAft>
              <a:defRPr/>
            </a:pPr>
            <a:endParaRPr sz="1227">
              <a:solidFill>
                <a:prstClr val="black"/>
              </a:solidFill>
              <a:latin typeface="Calibri"/>
              <a:cs typeface="+mn-cs"/>
            </a:endParaRPr>
          </a:p>
        </p:txBody>
      </p:sp>
      <p:sp>
        <p:nvSpPr>
          <p:cNvPr id="50" name="ZoneTexte 49"/>
          <p:cNvSpPr txBox="1"/>
          <p:nvPr/>
        </p:nvSpPr>
        <p:spPr>
          <a:xfrm>
            <a:off x="6113545" y="3300287"/>
            <a:ext cx="49553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600" dirty="0">
                <a:solidFill>
                  <a:prstClr val="black"/>
                </a:solidFill>
              </a:rPr>
              <a:t>separate</a:t>
            </a:r>
          </a:p>
        </p:txBody>
      </p:sp>
      <p:sp>
        <p:nvSpPr>
          <p:cNvPr id="51" name="Rectangle à coins arrondis 50"/>
          <p:cNvSpPr/>
          <p:nvPr/>
        </p:nvSpPr>
        <p:spPr>
          <a:xfrm>
            <a:off x="7680176" y="4127505"/>
            <a:ext cx="780348" cy="468000"/>
          </a:xfrm>
          <a:prstGeom prst="roundRect">
            <a:avLst>
              <a:gd name="adj" fmla="val 13550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fr-FR" sz="900" b="1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Graphical</a:t>
            </a:r>
            <a:r>
              <a:rPr lang="fr-FR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>
              <a:defRPr/>
            </a:pPr>
            <a:r>
              <a:rPr lang="fr-FR" sz="900" b="1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Elements</a:t>
            </a:r>
            <a:endParaRPr lang="en-US" sz="9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2" name="Parallélogramme 51"/>
          <p:cNvSpPr/>
          <p:nvPr/>
        </p:nvSpPr>
        <p:spPr>
          <a:xfrm>
            <a:off x="5924262" y="2600944"/>
            <a:ext cx="972000" cy="324000"/>
          </a:xfrm>
          <a:prstGeom prst="parallelogram">
            <a:avLst>
              <a:gd name="adj" fmla="val 51689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fr-FR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 Framework</a:t>
            </a:r>
          </a:p>
        </p:txBody>
      </p:sp>
      <p:sp>
        <p:nvSpPr>
          <p:cNvPr id="53" name="Rectangle 52"/>
          <p:cNvSpPr/>
          <p:nvPr/>
        </p:nvSpPr>
        <p:spPr>
          <a:xfrm>
            <a:off x="6999745" y="3245122"/>
            <a:ext cx="599006" cy="123111"/>
          </a:xfrm>
          <a:prstGeom prst="rect">
            <a:avLst/>
          </a:prstGeom>
          <a:noFill/>
        </p:spPr>
        <p:txBody>
          <a:bodyPr wrap="none" lIns="36000" tIns="0" rIns="0" bIns="0">
            <a:spAutoFit/>
          </a:bodyPr>
          <a:lstStyle/>
          <a:p>
            <a:pPr>
              <a:defRPr/>
            </a:pPr>
            <a:r>
              <a:rPr lang="fr-FR" sz="800" i="1" dirty="0">
                <a:solidFill>
                  <a:prstClr val="black"/>
                </a:solidFill>
              </a:rPr>
              <a:t>an </a:t>
            </a:r>
            <a:r>
              <a:rPr lang="fr-FR" sz="800" i="1" dirty="0" err="1">
                <a:solidFill>
                  <a:prstClr val="black"/>
                </a:solidFill>
              </a:rPr>
              <a:t>elements</a:t>
            </a:r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630764" y="3270920"/>
            <a:ext cx="1585164" cy="123111"/>
          </a:xfrm>
          <a:prstGeom prst="rect">
            <a:avLst/>
          </a:prstGeom>
          <a:noFill/>
        </p:spPr>
        <p:txBody>
          <a:bodyPr wrap="square" lIns="36000" tIns="0" rIns="0" bIns="0">
            <a:spAutoFit/>
          </a:bodyPr>
          <a:lstStyle/>
          <a:p>
            <a:pPr>
              <a:defRPr/>
            </a:pPr>
            <a:r>
              <a:rPr lang="fr-FR" sz="800" i="1" dirty="0">
                <a:solidFill>
                  <a:prstClr val="black"/>
                </a:solidFill>
              </a:rPr>
              <a:t>A primitive </a:t>
            </a:r>
            <a:r>
              <a:rPr lang="en-US" sz="800" i="1" dirty="0">
                <a:solidFill>
                  <a:prstClr val="black"/>
                </a:solidFill>
              </a:rPr>
              <a:t>Combinators</a:t>
            </a:r>
            <a:endParaRPr lang="en-US" sz="800" dirty="0">
              <a:solidFill>
                <a:prstClr val="black"/>
              </a:solidFill>
            </a:endParaRPr>
          </a:p>
        </p:txBody>
      </p:sp>
      <p:sp>
        <p:nvSpPr>
          <p:cNvPr id="55" name="ZoneTexte 54"/>
          <p:cNvSpPr txBox="1"/>
          <p:nvPr/>
        </p:nvSpPr>
        <p:spPr>
          <a:xfrm>
            <a:off x="4943873" y="4189203"/>
            <a:ext cx="451993" cy="123111"/>
          </a:xfrm>
          <a:prstGeom prst="rect">
            <a:avLst/>
          </a:prstGeom>
          <a:noFill/>
        </p:spPr>
        <p:txBody>
          <a:bodyPr wrap="square" tIns="0" rIns="0" rtlCol="0">
            <a:spAutoFit/>
          </a:bodyPr>
          <a:lstStyle/>
          <a:p>
            <a:pPr>
              <a:defRPr/>
            </a:pPr>
            <a:r>
              <a:rPr lang="fr-FR" sz="500" dirty="0">
                <a:solidFill>
                  <a:prstClr val="black"/>
                </a:solidFill>
              </a:rPr>
              <a:t>CTRL2: time</a:t>
            </a:r>
            <a:endParaRPr lang="en-US" sz="500" dirty="0">
              <a:solidFill>
                <a:prstClr val="black"/>
              </a:solidFill>
            </a:endParaRPr>
          </a:p>
        </p:txBody>
      </p:sp>
      <p:sp>
        <p:nvSpPr>
          <p:cNvPr id="56" name="ZoneTexte 55"/>
          <p:cNvSpPr txBox="1"/>
          <p:nvPr/>
        </p:nvSpPr>
        <p:spPr>
          <a:xfrm>
            <a:off x="4892849" y="4649876"/>
            <a:ext cx="654123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fr-FR" sz="500" dirty="0" err="1">
                <a:solidFill>
                  <a:prstClr val="black"/>
                </a:solidFill>
              </a:rPr>
              <a:t>Combinators</a:t>
            </a:r>
            <a:r>
              <a:rPr lang="fr-FR" sz="500" dirty="0">
                <a:solidFill>
                  <a:prstClr val="black"/>
                </a:solidFill>
              </a:rPr>
              <a:t> </a:t>
            </a:r>
            <a:r>
              <a:rPr lang="fr-FR" sz="300" dirty="0">
                <a:solidFill>
                  <a:prstClr val="black"/>
                </a:solidFill>
              </a:rPr>
              <a:t>m</a:t>
            </a:r>
            <a:endParaRPr lang="en-US" sz="500" dirty="0">
              <a:solidFill>
                <a:prstClr val="black"/>
              </a:solidFill>
            </a:endParaRPr>
          </a:p>
        </p:txBody>
      </p:sp>
      <p:sp>
        <p:nvSpPr>
          <p:cNvPr id="57" name="Rectangle à coins arrondis 56"/>
          <p:cNvSpPr/>
          <p:nvPr/>
        </p:nvSpPr>
        <p:spPr>
          <a:xfrm>
            <a:off x="6083799" y="5337264"/>
            <a:ext cx="840615" cy="468000"/>
          </a:xfrm>
          <a:prstGeom prst="roundRect">
            <a:avLst>
              <a:gd name="adj" fmla="val 0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en-US" sz="900" b="1" dirty="0">
                <a:solidFill>
                  <a:prstClr val="black"/>
                </a:solidFill>
                <a:latin typeface="Calibri"/>
              </a:rPr>
              <a:t>Complex Animations</a:t>
            </a:r>
          </a:p>
        </p:txBody>
      </p:sp>
      <p:cxnSp>
        <p:nvCxnSpPr>
          <p:cNvPr id="58" name="Connecteur en angle 57"/>
          <p:cNvCxnSpPr/>
          <p:nvPr/>
        </p:nvCxnSpPr>
        <p:spPr>
          <a:xfrm flipV="1">
            <a:off x="6922193" y="4602718"/>
            <a:ext cx="1260000" cy="111600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en angle 58"/>
          <p:cNvCxnSpPr/>
          <p:nvPr/>
        </p:nvCxnSpPr>
        <p:spPr>
          <a:xfrm rot="5400000">
            <a:off x="6924088" y="4573760"/>
            <a:ext cx="1008000" cy="108000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Connecteur en angle 59"/>
          <p:cNvCxnSpPr/>
          <p:nvPr/>
        </p:nvCxnSpPr>
        <p:spPr>
          <a:xfrm rot="10800000">
            <a:off x="4175798" y="5013255"/>
            <a:ext cx="1908000" cy="720000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necteur en angle 60"/>
          <p:cNvCxnSpPr/>
          <p:nvPr/>
        </p:nvCxnSpPr>
        <p:spPr>
          <a:xfrm rot="16200000" flipH="1">
            <a:off x="4880603" y="4434319"/>
            <a:ext cx="684000" cy="1769858"/>
          </a:xfrm>
          <a:prstGeom prst="bentConnector2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object 124"/>
          <p:cNvSpPr/>
          <p:nvPr/>
        </p:nvSpPr>
        <p:spPr>
          <a:xfrm>
            <a:off x="2135560" y="4581128"/>
            <a:ext cx="1070400" cy="222250"/>
          </a:xfrm>
          <a:custGeom>
            <a:avLst/>
            <a:gdLst/>
            <a:ahLst/>
            <a:cxnLst/>
            <a:rect l="l" t="t" r="r" b="b"/>
            <a:pathLst>
              <a:path w="770889" h="222250">
                <a:moveTo>
                  <a:pt x="0" y="0"/>
                </a:moveTo>
                <a:lnTo>
                  <a:pt x="770899" y="0"/>
                </a:lnTo>
                <a:lnTo>
                  <a:pt x="770899" y="180246"/>
                </a:lnTo>
                <a:lnTo>
                  <a:pt x="743169" y="221841"/>
                </a:lnTo>
                <a:lnTo>
                  <a:pt x="0" y="221841"/>
                </a:lnTo>
                <a:lnTo>
                  <a:pt x="0" y="0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63" name="object 125"/>
          <p:cNvSpPr/>
          <p:nvPr/>
        </p:nvSpPr>
        <p:spPr>
          <a:xfrm>
            <a:off x="2135561" y="4581130"/>
            <a:ext cx="1331595" cy="478850"/>
          </a:xfrm>
          <a:custGeom>
            <a:avLst/>
            <a:gdLst/>
            <a:ahLst/>
            <a:cxnLst/>
            <a:rect l="l" t="t" r="r" b="b"/>
            <a:pathLst>
              <a:path w="1331595" h="1664334">
                <a:moveTo>
                  <a:pt x="770899" y="0"/>
                </a:moveTo>
                <a:lnTo>
                  <a:pt x="1331049" y="0"/>
                </a:lnTo>
                <a:lnTo>
                  <a:pt x="1331049" y="1663811"/>
                </a:lnTo>
                <a:lnTo>
                  <a:pt x="0" y="1663811"/>
                </a:lnTo>
                <a:lnTo>
                  <a:pt x="0" y="221841"/>
                </a:lnTo>
              </a:path>
            </a:pathLst>
          </a:custGeom>
          <a:ln w="12700">
            <a:solidFill>
              <a:srgbClr val="000000"/>
            </a:solidFill>
            <a:prstDash val="solid"/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64" name="object 126"/>
          <p:cNvSpPr txBox="1"/>
          <p:nvPr/>
        </p:nvSpPr>
        <p:spPr>
          <a:xfrm>
            <a:off x="2180820" y="4626205"/>
            <a:ext cx="977771" cy="10772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defRPr/>
            </a:pPr>
            <a:r>
              <a:rPr lang="en-US" sz="700" b="1" i="1" dirty="0">
                <a:solidFill>
                  <a:prstClr val="black"/>
                </a:solidFill>
              </a:rPr>
              <a:t>combinators outside</a:t>
            </a:r>
            <a:endParaRPr sz="800" b="1" dirty="0">
              <a:solidFill>
                <a:prstClr val="black"/>
              </a:solidFill>
            </a:endParaRPr>
          </a:p>
        </p:txBody>
      </p:sp>
      <p:sp>
        <p:nvSpPr>
          <p:cNvPr id="65" name="object 124"/>
          <p:cNvSpPr/>
          <p:nvPr/>
        </p:nvSpPr>
        <p:spPr>
          <a:xfrm>
            <a:off x="2135560" y="3356992"/>
            <a:ext cx="936104" cy="222250"/>
          </a:xfrm>
          <a:custGeom>
            <a:avLst/>
            <a:gdLst/>
            <a:ahLst/>
            <a:cxnLst/>
            <a:rect l="l" t="t" r="r" b="b"/>
            <a:pathLst>
              <a:path w="770889" h="222250">
                <a:moveTo>
                  <a:pt x="0" y="0"/>
                </a:moveTo>
                <a:lnTo>
                  <a:pt x="770899" y="0"/>
                </a:lnTo>
                <a:lnTo>
                  <a:pt x="770899" y="180246"/>
                </a:lnTo>
                <a:lnTo>
                  <a:pt x="743169" y="221841"/>
                </a:lnTo>
                <a:lnTo>
                  <a:pt x="0" y="221841"/>
                </a:lnTo>
                <a:lnTo>
                  <a:pt x="0" y="0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66" name="object 125"/>
          <p:cNvSpPr/>
          <p:nvPr/>
        </p:nvSpPr>
        <p:spPr>
          <a:xfrm>
            <a:off x="2135561" y="3356993"/>
            <a:ext cx="1331595" cy="1148537"/>
          </a:xfrm>
          <a:custGeom>
            <a:avLst/>
            <a:gdLst/>
            <a:ahLst/>
            <a:cxnLst/>
            <a:rect l="l" t="t" r="r" b="b"/>
            <a:pathLst>
              <a:path w="1331595" h="1664334">
                <a:moveTo>
                  <a:pt x="770899" y="0"/>
                </a:moveTo>
                <a:lnTo>
                  <a:pt x="1331049" y="0"/>
                </a:lnTo>
                <a:lnTo>
                  <a:pt x="1331049" y="1663811"/>
                </a:lnTo>
                <a:lnTo>
                  <a:pt x="0" y="1663811"/>
                </a:lnTo>
                <a:lnTo>
                  <a:pt x="0" y="221841"/>
                </a:lnTo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67" name="object 126"/>
          <p:cNvSpPr txBox="1"/>
          <p:nvPr/>
        </p:nvSpPr>
        <p:spPr>
          <a:xfrm>
            <a:off x="2159602" y="3410099"/>
            <a:ext cx="1077757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defRPr/>
            </a:pPr>
            <a:r>
              <a:rPr lang="en-US" sz="800" b="1" dirty="0">
                <a:solidFill>
                  <a:prstClr val="black"/>
                </a:solidFill>
              </a:rPr>
              <a:t>UA Eﬀects </a:t>
            </a:r>
            <a:r>
              <a:rPr lang="en-US" sz="700" b="1" dirty="0">
                <a:solidFill>
                  <a:prstClr val="black"/>
                </a:solidFill>
              </a:rPr>
              <a:t>Library </a:t>
            </a:r>
            <a:endParaRPr sz="750" dirty="0">
              <a:solidFill>
                <a:prstClr val="black"/>
              </a:solidFill>
              <a:latin typeface="Lucida Sans Unicode"/>
              <a:cs typeface="Lucida Sans Unicode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695400" y="1508612"/>
            <a:ext cx="1116124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  <a:defRPr/>
            </a:pPr>
            <a:r>
              <a:rPr lang="en-US" sz="1800" b="1" dirty="0" smtClean="0">
                <a:solidFill>
                  <a:srgbClr val="000000"/>
                </a:solidFill>
                <a:latin typeface="LinLibertineT"/>
              </a:rPr>
              <a:t>Following the approach in [1] for Model Transformation, we need to decouple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§"/>
              <a:defRPr/>
            </a:pPr>
            <a:r>
              <a:rPr lang="en-US" sz="1800" b="1" dirty="0" smtClean="0">
                <a:solidFill>
                  <a:srgbClr val="000000"/>
                </a:solidFill>
                <a:latin typeface="LinLibertineT"/>
              </a:rPr>
              <a:t>Model Animation </a:t>
            </a:r>
            <a:r>
              <a:rPr lang="en-US" sz="1800" b="1" i="1" dirty="0" smtClean="0">
                <a:solidFill>
                  <a:srgbClr val="000000"/>
                </a:solidFill>
                <a:latin typeface="LinLibertineT"/>
              </a:rPr>
              <a:t>Effects</a:t>
            </a:r>
            <a:r>
              <a:rPr lang="en-US" sz="1800" b="1" dirty="0" smtClean="0">
                <a:solidFill>
                  <a:srgbClr val="000000"/>
                </a:solidFill>
                <a:latin typeface="LinLibertineT"/>
              </a:rPr>
              <a:t>, from</a:t>
            </a:r>
          </a:p>
          <a:p>
            <a:pPr marL="800100" lvl="1" indent="-342900">
              <a:lnSpc>
                <a:spcPct val="200000"/>
              </a:lnSpc>
              <a:buFont typeface="Wingdings" panose="05000000000000000000" pitchFamily="2" charset="2"/>
              <a:buChar char="§"/>
              <a:defRPr/>
            </a:pPr>
            <a:r>
              <a:rPr lang="en-US" sz="1800" b="1" dirty="0" smtClean="0">
                <a:solidFill>
                  <a:srgbClr val="000000"/>
                </a:solidFill>
                <a:latin typeface="LinLibertineT"/>
              </a:rPr>
              <a:t>Model Animation </a:t>
            </a:r>
            <a:r>
              <a:rPr lang="en-US" sz="1800" b="1" i="1" dirty="0" smtClean="0">
                <a:solidFill>
                  <a:srgbClr val="000000"/>
                </a:solidFill>
                <a:latin typeface="LinLibertineT"/>
              </a:rPr>
              <a:t>Scheduling</a:t>
            </a:r>
            <a:endParaRPr lang="en-US" sz="1600" b="1" i="1" dirty="0">
              <a:solidFill>
                <a:prstClr val="black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2252405" y="3626216"/>
            <a:ext cx="1008000" cy="18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Creation Eﬀects</a:t>
            </a:r>
          </a:p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2252405" y="3832588"/>
            <a:ext cx="1008000" cy="18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Deletion Eﬀects</a:t>
            </a:r>
          </a:p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2257144" y="4048612"/>
            <a:ext cx="1008000" cy="18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Action Eﬀects</a:t>
            </a:r>
          </a:p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2257144" y="4264636"/>
            <a:ext cx="1008000" cy="180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Path Motion </a:t>
            </a:r>
          </a:p>
          <a:p>
            <a:pPr algn="ctr">
              <a:defRPr/>
            </a:pPr>
            <a:endParaRPr lang="en-US" sz="9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2186377" y="4837315"/>
            <a:ext cx="288000" cy="144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delay</a:t>
            </a:r>
          </a:p>
        </p:txBody>
      </p:sp>
      <p:sp>
        <p:nvSpPr>
          <p:cNvPr id="74" name="Rectangle 73"/>
          <p:cNvSpPr/>
          <p:nvPr/>
        </p:nvSpPr>
        <p:spPr>
          <a:xfrm>
            <a:off x="2521301" y="4839596"/>
            <a:ext cx="504000" cy="144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Repetitors</a:t>
            </a:r>
          </a:p>
        </p:txBody>
      </p:sp>
      <p:sp>
        <p:nvSpPr>
          <p:cNvPr id="75" name="Rectangle 74"/>
          <p:cNvSpPr/>
          <p:nvPr/>
        </p:nvSpPr>
        <p:spPr>
          <a:xfrm>
            <a:off x="3130441" y="4835638"/>
            <a:ext cx="216000" cy="144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//</a:t>
            </a:r>
          </a:p>
        </p:txBody>
      </p:sp>
      <p:sp>
        <p:nvSpPr>
          <p:cNvPr id="76" name="Rectangle 75"/>
          <p:cNvSpPr/>
          <p:nvPr/>
        </p:nvSpPr>
        <p:spPr>
          <a:xfrm>
            <a:off x="2135561" y="5133806"/>
            <a:ext cx="1343163" cy="39600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  <p:txBody>
          <a:bodyPr wrap="square" lIns="0" tIns="0" rIns="0" bIns="0" rtlCol="0"/>
          <a:lstStyle/>
          <a:p>
            <a:pPr marL="12700" algn="ctr">
              <a:defRPr/>
            </a:pPr>
            <a:r>
              <a:rPr lang="en-US" sz="700" b="1" i="1" dirty="0">
                <a:solidFill>
                  <a:prstClr val="black"/>
                </a:solidFill>
              </a:rPr>
              <a:t>Embedding</a:t>
            </a:r>
          </a:p>
          <a:p>
            <a:pPr marL="12700" algn="ctr">
              <a:defRPr/>
            </a:pPr>
            <a:r>
              <a:rPr lang="en-US" sz="700" b="1" i="1" dirty="0">
                <a:solidFill>
                  <a:prstClr val="black"/>
                </a:solidFill>
              </a:rPr>
              <a:t> the scheduling inside</a:t>
            </a:r>
          </a:p>
          <a:p>
            <a:pPr marL="12700" algn="ctr">
              <a:defRPr/>
            </a:pPr>
            <a:r>
              <a:rPr lang="en-US" sz="700" b="1" i="1" dirty="0">
                <a:solidFill>
                  <a:prstClr val="black"/>
                </a:solidFill>
              </a:rPr>
              <a:t> the UAs</a:t>
            </a:r>
          </a:p>
          <a:p>
            <a:pPr algn="ctr">
              <a:defRPr/>
            </a:pPr>
            <a:endParaRPr lang="en-US" sz="900" dirty="0">
              <a:solidFill>
                <a:prstClr val="black"/>
              </a:solidFill>
            </a:endParaRPr>
          </a:p>
        </p:txBody>
      </p:sp>
      <p:cxnSp>
        <p:nvCxnSpPr>
          <p:cNvPr id="77" name="Connecteur droit avec flèche 76"/>
          <p:cNvCxnSpPr/>
          <p:nvPr/>
        </p:nvCxnSpPr>
        <p:spPr>
          <a:xfrm>
            <a:off x="6379640" y="2944162"/>
            <a:ext cx="0" cy="230221"/>
          </a:xfrm>
          <a:prstGeom prst="straightConnector1">
            <a:avLst/>
          </a:prstGeom>
          <a:ln w="9525">
            <a:solidFill>
              <a:schemeClr val="tx1"/>
            </a:solidFill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à coins arrondis 77"/>
          <p:cNvSpPr/>
          <p:nvPr/>
        </p:nvSpPr>
        <p:spPr>
          <a:xfrm>
            <a:off x="3947500" y="4509120"/>
            <a:ext cx="780348" cy="468000"/>
          </a:xfrm>
          <a:prstGeom prst="roundRect">
            <a:avLst>
              <a:gd name="adj" fmla="val 13550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en-US" sz="900" b="1" dirty="0">
                <a:solidFill>
                  <a:prstClr val="black"/>
                </a:solidFill>
                <a:latin typeface="Calibri"/>
              </a:rPr>
              <a:t>Organized and scheduled</a:t>
            </a:r>
            <a:endParaRPr lang="en-US" sz="9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9" name="object 124"/>
          <p:cNvSpPr/>
          <p:nvPr/>
        </p:nvSpPr>
        <p:spPr>
          <a:xfrm>
            <a:off x="8648937" y="3712353"/>
            <a:ext cx="1224000" cy="222250"/>
          </a:xfrm>
          <a:custGeom>
            <a:avLst/>
            <a:gdLst/>
            <a:ahLst/>
            <a:cxnLst/>
            <a:rect l="l" t="t" r="r" b="b"/>
            <a:pathLst>
              <a:path w="770889" h="222250">
                <a:moveTo>
                  <a:pt x="0" y="0"/>
                </a:moveTo>
                <a:lnTo>
                  <a:pt x="770899" y="0"/>
                </a:lnTo>
                <a:lnTo>
                  <a:pt x="770899" y="180246"/>
                </a:lnTo>
                <a:lnTo>
                  <a:pt x="743169" y="221841"/>
                </a:lnTo>
                <a:lnTo>
                  <a:pt x="0" y="221841"/>
                </a:lnTo>
                <a:lnTo>
                  <a:pt x="0" y="0"/>
                </a:lnTo>
                <a:close/>
              </a:path>
            </a:pathLst>
          </a:custGeom>
          <a:ln w="1386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80" name="object 125"/>
          <p:cNvSpPr/>
          <p:nvPr/>
        </p:nvSpPr>
        <p:spPr>
          <a:xfrm>
            <a:off x="8648940" y="3712354"/>
            <a:ext cx="1331595" cy="1124288"/>
          </a:xfrm>
          <a:custGeom>
            <a:avLst/>
            <a:gdLst/>
            <a:ahLst/>
            <a:cxnLst/>
            <a:rect l="l" t="t" r="r" b="b"/>
            <a:pathLst>
              <a:path w="1331595" h="1664334">
                <a:moveTo>
                  <a:pt x="770899" y="0"/>
                </a:moveTo>
                <a:lnTo>
                  <a:pt x="1331049" y="0"/>
                </a:lnTo>
                <a:lnTo>
                  <a:pt x="1331049" y="1663811"/>
                </a:lnTo>
                <a:lnTo>
                  <a:pt x="0" y="1663811"/>
                </a:lnTo>
                <a:lnTo>
                  <a:pt x="0" y="221841"/>
                </a:lnTo>
              </a:path>
            </a:pathLst>
          </a:custGeom>
          <a:ln w="12700">
            <a:solidFill>
              <a:srgbClr val="000000"/>
            </a:solidFill>
            <a:prstDash val="solid"/>
          </a:ln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81" name="object 126"/>
          <p:cNvSpPr txBox="1"/>
          <p:nvPr/>
        </p:nvSpPr>
        <p:spPr>
          <a:xfrm>
            <a:off x="8672819" y="3766411"/>
            <a:ext cx="1238514" cy="12311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defRPr/>
            </a:pPr>
            <a:r>
              <a:rPr lang="en-US" sz="800" b="1" dirty="0">
                <a:solidFill>
                  <a:prstClr val="black"/>
                </a:solidFill>
              </a:rPr>
              <a:t>CS components Library </a:t>
            </a:r>
            <a:endParaRPr sz="800" b="1" dirty="0">
              <a:solidFill>
                <a:prstClr val="black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8810736" y="4000409"/>
            <a:ext cx="1008000" cy="21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Table</a:t>
            </a:r>
          </a:p>
        </p:txBody>
      </p:sp>
      <p:sp>
        <p:nvSpPr>
          <p:cNvPr id="83" name="Rectangle 82"/>
          <p:cNvSpPr/>
          <p:nvPr/>
        </p:nvSpPr>
        <p:spPr>
          <a:xfrm>
            <a:off x="8810736" y="4288441"/>
            <a:ext cx="1008000" cy="21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 err="1">
                <a:solidFill>
                  <a:prstClr val="black"/>
                </a:solidFill>
                <a:latin typeface="Calibri"/>
              </a:rPr>
              <a:t>TexBox</a:t>
            </a:r>
            <a:endParaRPr lang="en-US" sz="900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8810736" y="4576449"/>
            <a:ext cx="1008000" cy="2160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>
              <a:defRPr/>
            </a:pPr>
            <a:r>
              <a:rPr lang="en-US" sz="900" dirty="0">
                <a:solidFill>
                  <a:prstClr val="black"/>
                </a:solidFill>
                <a:latin typeface="Calibri"/>
              </a:rPr>
              <a:t>Geometric</a:t>
            </a:r>
          </a:p>
        </p:txBody>
      </p:sp>
      <p:sp>
        <p:nvSpPr>
          <p:cNvPr id="85" name="object 123"/>
          <p:cNvSpPr/>
          <p:nvPr/>
        </p:nvSpPr>
        <p:spPr>
          <a:xfrm>
            <a:off x="4733676" y="3854822"/>
            <a:ext cx="166370" cy="222250"/>
          </a:xfrm>
          <a:custGeom>
            <a:avLst/>
            <a:gdLst/>
            <a:ahLst/>
            <a:cxnLst/>
            <a:rect l="l" t="t" r="r" b="b"/>
            <a:pathLst>
              <a:path w="166370" h="222250">
                <a:moveTo>
                  <a:pt x="0" y="221841"/>
                </a:moveTo>
                <a:lnTo>
                  <a:pt x="0" y="0"/>
                </a:lnTo>
                <a:lnTo>
                  <a:pt x="166381" y="110920"/>
                </a:lnTo>
                <a:lnTo>
                  <a:pt x="0" y="2218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86" name="object 123"/>
          <p:cNvSpPr/>
          <p:nvPr/>
        </p:nvSpPr>
        <p:spPr>
          <a:xfrm>
            <a:off x="4740436" y="4635359"/>
            <a:ext cx="166370" cy="222250"/>
          </a:xfrm>
          <a:custGeom>
            <a:avLst/>
            <a:gdLst/>
            <a:ahLst/>
            <a:cxnLst/>
            <a:rect l="l" t="t" r="r" b="b"/>
            <a:pathLst>
              <a:path w="166370" h="222250">
                <a:moveTo>
                  <a:pt x="0" y="221841"/>
                </a:moveTo>
                <a:lnTo>
                  <a:pt x="0" y="0"/>
                </a:lnTo>
                <a:lnTo>
                  <a:pt x="166381" y="110920"/>
                </a:lnTo>
                <a:lnTo>
                  <a:pt x="0" y="2218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87" name="Rectangle à coins arrondis 86"/>
          <p:cNvSpPr/>
          <p:nvPr/>
        </p:nvSpPr>
        <p:spPr>
          <a:xfrm>
            <a:off x="3947500" y="3717032"/>
            <a:ext cx="780348" cy="468000"/>
          </a:xfrm>
          <a:prstGeom prst="roundRect">
            <a:avLst>
              <a:gd name="adj" fmla="val 13550"/>
            </a:avLst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defRPr/>
            </a:pPr>
            <a:r>
              <a:rPr lang="en-US" sz="900" b="1" dirty="0">
                <a:solidFill>
                  <a:prstClr val="black"/>
                </a:solidFill>
                <a:latin typeface="Calibri"/>
              </a:rPr>
              <a:t>Basic animation eﬀects</a:t>
            </a:r>
          </a:p>
        </p:txBody>
      </p:sp>
      <p:cxnSp>
        <p:nvCxnSpPr>
          <p:cNvPr id="88" name="Connecteur en angle 87"/>
          <p:cNvCxnSpPr>
            <a:stCxn id="87" idx="1"/>
          </p:cNvCxnSpPr>
          <p:nvPr/>
        </p:nvCxnSpPr>
        <p:spPr>
          <a:xfrm rot="10800000">
            <a:off x="3467157" y="3700323"/>
            <a:ext cx="480345" cy="250711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en angle 88"/>
          <p:cNvCxnSpPr/>
          <p:nvPr/>
        </p:nvCxnSpPr>
        <p:spPr>
          <a:xfrm rot="10800000" flipV="1">
            <a:off x="3477253" y="4653136"/>
            <a:ext cx="470249" cy="0"/>
          </a:xfrm>
          <a:prstGeom prst="bentConnector3">
            <a:avLst/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necteur en angle 89"/>
          <p:cNvCxnSpPr>
            <a:stCxn id="78" idx="1"/>
            <a:endCxn id="76" idx="3"/>
          </p:cNvCxnSpPr>
          <p:nvPr/>
        </p:nvCxnSpPr>
        <p:spPr>
          <a:xfrm rot="10800000" flipV="1">
            <a:off x="3495383" y="4743120"/>
            <a:ext cx="452119" cy="58868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1" name="Connecteur en angle 90"/>
          <p:cNvCxnSpPr>
            <a:stCxn id="51" idx="3"/>
          </p:cNvCxnSpPr>
          <p:nvPr/>
        </p:nvCxnSpPr>
        <p:spPr>
          <a:xfrm>
            <a:off x="8460525" y="4361505"/>
            <a:ext cx="212295" cy="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sysDash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avec flèche 91"/>
          <p:cNvCxnSpPr/>
          <p:nvPr/>
        </p:nvCxnSpPr>
        <p:spPr>
          <a:xfrm>
            <a:off x="4319477" y="4190373"/>
            <a:ext cx="0" cy="302400"/>
          </a:xfrm>
          <a:prstGeom prst="straightConnector1">
            <a:avLst/>
          </a:prstGeom>
          <a:ln w="9525">
            <a:solidFill>
              <a:schemeClr val="tx1"/>
            </a:solidFill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3" name="Rectangle 92"/>
          <p:cNvSpPr/>
          <p:nvPr/>
        </p:nvSpPr>
        <p:spPr>
          <a:xfrm>
            <a:off x="4889646" y="3589917"/>
            <a:ext cx="1225083" cy="1369326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  <p:txBody>
          <a:bodyPr wrap="square" lIns="0" tIns="36000" rIns="0" bIns="0" rtlCol="0"/>
          <a:lstStyle/>
          <a:p>
            <a:pPr marL="12700" algn="ctr">
              <a:defRPr/>
            </a:pPr>
            <a:r>
              <a:rPr lang="en-US" sz="900" b="1">
                <a:solidFill>
                  <a:prstClr val="black"/>
                </a:solidFill>
              </a:rPr>
              <a:t>WorkSpace</a:t>
            </a:r>
            <a:r>
              <a:rPr lang="en-US" sz="900" b="1" dirty="0">
                <a:solidFill>
                  <a:prstClr val="black"/>
                </a:solidFill>
              </a:rPr>
              <a:t> 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808545" y="3600378"/>
            <a:ext cx="699811" cy="1353297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  <p:txBody>
          <a:bodyPr wrap="square" lIns="0" tIns="36000" rIns="0" bIns="0" rtlCol="0"/>
          <a:lstStyle/>
          <a:p>
            <a:pPr marL="12700" algn="ctr">
              <a:defRPr/>
            </a:pPr>
            <a:r>
              <a:rPr lang="en-US" sz="900" b="1">
                <a:solidFill>
                  <a:prstClr val="black"/>
                </a:solidFill>
              </a:rPr>
              <a:t>WorkSpace</a:t>
            </a:r>
            <a:r>
              <a:rPr lang="en-US" sz="900" b="1" dirty="0">
                <a:solidFill>
                  <a:prstClr val="black"/>
                </a:solidFill>
              </a:rPr>
              <a:t> 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95" name="object 123"/>
          <p:cNvSpPr/>
          <p:nvPr/>
        </p:nvSpPr>
        <p:spPr>
          <a:xfrm rot="10800000">
            <a:off x="7513806" y="4263134"/>
            <a:ext cx="166370" cy="222250"/>
          </a:xfrm>
          <a:custGeom>
            <a:avLst/>
            <a:gdLst/>
            <a:ahLst/>
            <a:cxnLst/>
            <a:rect l="l" t="t" r="r" b="b"/>
            <a:pathLst>
              <a:path w="166370" h="222250">
                <a:moveTo>
                  <a:pt x="0" y="221841"/>
                </a:moveTo>
                <a:lnTo>
                  <a:pt x="0" y="0"/>
                </a:lnTo>
                <a:lnTo>
                  <a:pt x="166381" y="110920"/>
                </a:lnTo>
                <a:lnTo>
                  <a:pt x="0" y="22184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pPr>
              <a:defRPr/>
            </a:pPr>
            <a:endParaRPr>
              <a:solidFill>
                <a:prstClr val="black"/>
              </a:solidFill>
            </a:endParaRPr>
          </a:p>
        </p:txBody>
      </p:sp>
      <p:sp>
        <p:nvSpPr>
          <p:cNvPr id="96" name="Rectangle 95"/>
          <p:cNvSpPr/>
          <p:nvPr/>
        </p:nvSpPr>
        <p:spPr>
          <a:xfrm>
            <a:off x="0" y="6199928"/>
            <a:ext cx="121446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-266700" defTabSz="2698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</a:t>
            </a:r>
            <a:r>
              <a:rPr lang="fr-FR" sz="1000" kern="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	</a:t>
            </a:r>
            <a:r>
              <a:rPr lang="en-US" sz="1000" dirty="0" err="1" smtClean="0"/>
              <a:t>Syriani</a:t>
            </a:r>
            <a:r>
              <a:rPr lang="en-US" sz="1000" dirty="0"/>
              <a:t>, Eugene and </a:t>
            </a:r>
            <a:r>
              <a:rPr lang="en-US" sz="1000" dirty="0" err="1"/>
              <a:t>Vangheluwe</a:t>
            </a:r>
            <a:r>
              <a:rPr lang="en-US" sz="1000" dirty="0"/>
              <a:t>, Hans (2010). De-/Re-constructing Model Transformation Languages. In Workshop on Graph Transformation and Visual Modeling </a:t>
            </a:r>
            <a:r>
              <a:rPr lang="en-US" sz="1000" dirty="0" smtClean="0"/>
              <a:t>Techniques. </a:t>
            </a:r>
          </a:p>
          <a:p>
            <a:pPr marL="266700" indent="-266700" defTabSz="2698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dirty="0" smtClean="0"/>
              <a:t>DOI</a:t>
            </a:r>
            <a:r>
              <a:rPr lang="en-US" sz="1000" dirty="0"/>
              <a:t>: </a:t>
            </a:r>
            <a:r>
              <a:rPr lang="en-US" sz="1000" dirty="0">
                <a:hlinkClick r:id="rId3"/>
              </a:rPr>
              <a:t>http://</a:t>
            </a:r>
            <a:r>
              <a:rPr lang="en-US" sz="1000" dirty="0" smtClean="0">
                <a:hlinkClick r:id="rId3"/>
              </a:rPr>
              <a:t>dx.doi.org/10.14279/tuj.eceasst.29.407</a:t>
            </a:r>
            <a:r>
              <a:rPr lang="en-US" sz="1000" dirty="0" smtClean="0"/>
              <a:t> </a:t>
            </a:r>
            <a:endParaRPr lang="en-US" sz="1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73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 Effects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5" name="Rectangle 4"/>
          <p:cNvSpPr/>
          <p:nvPr/>
        </p:nvSpPr>
        <p:spPr>
          <a:xfrm>
            <a:off x="1559496" y="1340768"/>
            <a:ext cx="8568952" cy="1452366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t" anchorCtr="0"/>
          <a:lstStyle/>
          <a:p>
            <a:r>
              <a:rPr lang="en-GB" sz="3200" b="1" cap="small" dirty="0"/>
              <a:t>Appearing</a:t>
            </a:r>
            <a:endParaRPr lang="en-US" sz="3200" dirty="0"/>
          </a:p>
        </p:txBody>
      </p:sp>
      <p:cxnSp>
        <p:nvCxnSpPr>
          <p:cNvPr id="12" name="Connecteur droit 11"/>
          <p:cNvCxnSpPr/>
          <p:nvPr/>
        </p:nvCxnSpPr>
        <p:spPr>
          <a:xfrm>
            <a:off x="1559496" y="1844824"/>
            <a:ext cx="1980000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13" name="Connecteur droit 12"/>
          <p:cNvCxnSpPr/>
          <p:nvPr/>
        </p:nvCxnSpPr>
        <p:spPr>
          <a:xfrm flipV="1">
            <a:off x="3527223" y="1336684"/>
            <a:ext cx="257010" cy="504056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285980" y="1570317"/>
            <a:ext cx="1440160" cy="826445"/>
          </a:xfrm>
          <a:prstGeom prst="round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à coins arrondis 19"/>
          <p:cNvSpPr/>
          <p:nvPr/>
        </p:nvSpPr>
        <p:spPr>
          <a:xfrm>
            <a:off x="6435619" y="1556792"/>
            <a:ext cx="1440160" cy="828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ZoneTexte 20"/>
          <p:cNvSpPr txBox="1"/>
          <p:nvPr/>
        </p:nvSpPr>
        <p:spPr>
          <a:xfrm>
            <a:off x="8704011" y="1907540"/>
            <a:ext cx="1044000" cy="369332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fr-BE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● ● ●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4327284" y="2438123"/>
            <a:ext cx="13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APP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6521952" y="2423802"/>
            <a:ext cx="13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ZOOMIN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559496" y="3068960"/>
            <a:ext cx="8568952" cy="144016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t" anchorCtr="0"/>
          <a:lstStyle/>
          <a:p>
            <a:r>
              <a:rPr lang="en-GB" sz="3200" b="1" cap="small" dirty="0"/>
              <a:t>Disappearing</a:t>
            </a:r>
            <a:endParaRPr lang="en-US" sz="3200" dirty="0"/>
          </a:p>
        </p:txBody>
      </p:sp>
      <p:cxnSp>
        <p:nvCxnSpPr>
          <p:cNvPr id="27" name="Connecteur droit 26"/>
          <p:cNvCxnSpPr/>
          <p:nvPr/>
        </p:nvCxnSpPr>
        <p:spPr>
          <a:xfrm>
            <a:off x="1559752" y="3573016"/>
            <a:ext cx="2304000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28" name="Connecteur droit 27"/>
          <p:cNvCxnSpPr/>
          <p:nvPr/>
        </p:nvCxnSpPr>
        <p:spPr>
          <a:xfrm flipV="1">
            <a:off x="3855909" y="3060791"/>
            <a:ext cx="257010" cy="504056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1" name="ZoneTexte 30"/>
          <p:cNvSpPr txBox="1"/>
          <p:nvPr/>
        </p:nvSpPr>
        <p:spPr>
          <a:xfrm>
            <a:off x="8704011" y="3635732"/>
            <a:ext cx="1044000" cy="369332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fr-BE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● ● ●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4367808" y="4139788"/>
            <a:ext cx="13575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 smtClean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DAPP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33" name="ZoneTexte 32"/>
          <p:cNvSpPr txBox="1"/>
          <p:nvPr/>
        </p:nvSpPr>
        <p:spPr>
          <a:xfrm>
            <a:off x="6393852" y="4139788"/>
            <a:ext cx="1563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 smtClean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ZOOMOUT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559496" y="4869160"/>
            <a:ext cx="8568952" cy="1440160"/>
          </a:xfrm>
          <a:prstGeom prst="rect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t" anchorCtr="0"/>
          <a:lstStyle/>
          <a:p>
            <a:r>
              <a:rPr lang="en-GB" sz="3200" b="1" cap="small" dirty="0"/>
              <a:t>Action</a:t>
            </a:r>
            <a:endParaRPr lang="en-US" sz="2800" dirty="0"/>
          </a:p>
        </p:txBody>
      </p:sp>
      <p:cxnSp>
        <p:nvCxnSpPr>
          <p:cNvPr id="35" name="Connecteur droit 34"/>
          <p:cNvCxnSpPr/>
          <p:nvPr/>
        </p:nvCxnSpPr>
        <p:spPr>
          <a:xfrm>
            <a:off x="1559496" y="5373216"/>
            <a:ext cx="1980000" cy="0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cxnSp>
        <p:nvCxnSpPr>
          <p:cNvPr id="36" name="Connecteur droit 35"/>
          <p:cNvCxnSpPr/>
          <p:nvPr/>
        </p:nvCxnSpPr>
        <p:spPr>
          <a:xfrm flipV="1">
            <a:off x="3534734" y="4869160"/>
            <a:ext cx="257010" cy="504056"/>
          </a:xfrm>
          <a:prstGeom prst="lin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9" name="ZoneTexte 38"/>
          <p:cNvSpPr txBox="1"/>
          <p:nvPr/>
        </p:nvSpPr>
        <p:spPr>
          <a:xfrm>
            <a:off x="8704011" y="5435932"/>
            <a:ext cx="1044000" cy="369332"/>
          </a:xfrm>
          <a:prstGeom prst="rect">
            <a:avLst/>
          </a:prstGeom>
          <a:noFill/>
        </p:spPr>
        <p:txBody>
          <a:bodyPr wrap="square" lIns="36000" rtlCol="0">
            <a:spAutoFit/>
          </a:bodyPr>
          <a:lstStyle/>
          <a:p>
            <a:r>
              <a:rPr lang="fr-BE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● ● ●</a:t>
            </a:r>
            <a:endParaRPr lang="en-US" sz="1800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ZoneTexte 39"/>
          <p:cNvSpPr txBox="1"/>
          <p:nvPr/>
        </p:nvSpPr>
        <p:spPr>
          <a:xfrm>
            <a:off x="4079776" y="5877272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Change </a:t>
            </a:r>
            <a:r>
              <a:rPr lang="fr-BE" sz="1800" b="1" i="1" spc="-5" dirty="0" err="1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Color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44" name="Rectangle à coins arrondis 43"/>
          <p:cNvSpPr/>
          <p:nvPr/>
        </p:nvSpPr>
        <p:spPr>
          <a:xfrm>
            <a:off x="4295800" y="3298509"/>
            <a:ext cx="1440160" cy="826445"/>
          </a:xfrm>
          <a:prstGeom prst="round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Rectangle à coins arrondis 44"/>
          <p:cNvSpPr/>
          <p:nvPr/>
        </p:nvSpPr>
        <p:spPr>
          <a:xfrm>
            <a:off x="6445439" y="3284984"/>
            <a:ext cx="1440160" cy="828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à coins arrondis 47"/>
          <p:cNvSpPr/>
          <p:nvPr/>
        </p:nvSpPr>
        <p:spPr>
          <a:xfrm>
            <a:off x="4295800" y="5085184"/>
            <a:ext cx="1440160" cy="826445"/>
          </a:xfrm>
          <a:prstGeom prst="roundRect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ZoneTexte 52"/>
          <p:cNvSpPr txBox="1"/>
          <p:nvPr/>
        </p:nvSpPr>
        <p:spPr>
          <a:xfrm>
            <a:off x="6240016" y="5877272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1800" b="1" i="1" spc="-5" dirty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Change </a:t>
            </a:r>
            <a:r>
              <a:rPr lang="fr-BE" sz="1800" b="1" i="1" spc="-5" dirty="0" smtClean="0">
                <a:solidFill>
                  <a:prstClr val="black"/>
                </a:solidFill>
                <a:latin typeface="Verdana"/>
                <a:ea typeface="+mn-ea"/>
                <a:cs typeface="Verdana"/>
              </a:rPr>
              <a:t>Style</a:t>
            </a:r>
            <a:endParaRPr lang="en-US" sz="1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cxnSp>
        <p:nvCxnSpPr>
          <p:cNvPr id="54" name="Connecteur droit avec flèche 53"/>
          <p:cNvCxnSpPr/>
          <p:nvPr/>
        </p:nvCxnSpPr>
        <p:spPr>
          <a:xfrm>
            <a:off x="6528048" y="5598143"/>
            <a:ext cx="1302240" cy="0"/>
          </a:xfrm>
          <a:prstGeom prst="straightConnector1">
            <a:avLst/>
          </a:prstGeom>
          <a:ln w="60325">
            <a:solidFill>
              <a:srgbClr val="FF0000"/>
            </a:solidFill>
            <a:prstDash val="dash"/>
            <a:tailEnd type="arrow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/>
          <p:nvPr/>
        </p:nvCxnSpPr>
        <p:spPr>
          <a:xfrm>
            <a:off x="6521952" y="5598143"/>
            <a:ext cx="1332000" cy="0"/>
          </a:xfrm>
          <a:prstGeom prst="straightConnector1">
            <a:avLst/>
          </a:prstGeom>
          <a:ln w="76200">
            <a:tailEnd type="arrow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885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-7200000" s="0" l="0"/>
                                      </p:by>
                                    </p:animClr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/>
      <p:bldP spid="22" grpId="0"/>
      <p:bldP spid="23" grpId="0"/>
      <p:bldP spid="44" grpId="0" animBg="1"/>
      <p:bldP spid="45" grpId="0" animBg="1"/>
      <p:bldP spid="4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Model </a:t>
            </a:r>
            <a:r>
              <a:rPr lang="fr-BE" dirty="0" err="1" smtClean="0"/>
              <a:t>Animator</a:t>
            </a:r>
            <a:r>
              <a:rPr lang="fr-BE" dirty="0" smtClean="0"/>
              <a:t> (MA)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-960784" y="1330851"/>
            <a:ext cx="7128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0000"/>
                </a:solidFill>
              </a:rPr>
              <a:t>Supply Chain Model Animation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4087" y="6230683"/>
            <a:ext cx="85689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  <a:latin typeface="YouTube Sans"/>
              </a:rPr>
              <a:t>https://www.youtube.com/watch?v=GVJO2PuJD6w&amp;t=2s</a:t>
            </a:r>
            <a:endParaRPr lang="en-US" sz="1600" dirty="0"/>
          </a:p>
        </p:txBody>
      </p:sp>
      <p:pic>
        <p:nvPicPr>
          <p:cNvPr id="9" name="SupplyChai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7648" y="1789266"/>
            <a:ext cx="8928992" cy="438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38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3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UA Scheduling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7756129" y="2328072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A11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222155" y="2326070"/>
            <a:ext cx="255663" cy="30029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8830942" y="2329960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A12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296968" y="2325510"/>
            <a:ext cx="255663" cy="30274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575280" y="2329960"/>
            <a:ext cx="255663" cy="29829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>
            <a:off x="9905755" y="2331815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A13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0371781" y="2327367"/>
            <a:ext cx="255663" cy="302745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9650093" y="2331815"/>
            <a:ext cx="255663" cy="298297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3" name="Straight Connector 3"/>
          <p:cNvCxnSpPr/>
          <p:nvPr/>
        </p:nvCxnSpPr>
        <p:spPr>
          <a:xfrm>
            <a:off x="7680504" y="3170410"/>
            <a:ext cx="2952000" cy="0"/>
          </a:xfrm>
          <a:prstGeom prst="line">
            <a:avLst/>
          </a:prstGeom>
          <a:ln w="63500">
            <a:solidFill>
              <a:schemeClr val="tx1"/>
            </a:solidFill>
            <a:prstDash val="dash"/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>
            <a:spLocks noChangeAspect="1"/>
          </p:cNvSpPr>
          <p:nvPr/>
        </p:nvSpPr>
        <p:spPr>
          <a:xfrm>
            <a:off x="8869117" y="3794212"/>
            <a:ext cx="396000" cy="25240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||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" name="Rectangle 14"/>
          <p:cNvSpPr>
            <a:spLocks noChangeAspect="1"/>
          </p:cNvSpPr>
          <p:nvPr/>
        </p:nvSpPr>
        <p:spPr>
          <a:xfrm>
            <a:off x="9132331" y="4909407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A11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6" name="Rectangle 15"/>
          <p:cNvSpPr>
            <a:spLocks noChangeAspect="1"/>
          </p:cNvSpPr>
          <p:nvPr/>
        </p:nvSpPr>
        <p:spPr>
          <a:xfrm>
            <a:off x="9515491" y="4317118"/>
            <a:ext cx="396000" cy="25240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7" name="Rectangle 16"/>
          <p:cNvSpPr>
            <a:spLocks noChangeAspect="1"/>
          </p:cNvSpPr>
          <p:nvPr/>
        </p:nvSpPr>
        <p:spPr>
          <a:xfrm>
            <a:off x="9797527" y="4909407"/>
            <a:ext cx="396000" cy="25240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Rectangle 17"/>
          <p:cNvSpPr>
            <a:spLocks noChangeAspect="1"/>
          </p:cNvSpPr>
          <p:nvPr/>
        </p:nvSpPr>
        <p:spPr>
          <a:xfrm>
            <a:off x="9437755" y="5506968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A12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" name="Rectangle 18"/>
          <p:cNvSpPr>
            <a:spLocks noChangeAspect="1"/>
          </p:cNvSpPr>
          <p:nvPr/>
        </p:nvSpPr>
        <p:spPr>
          <a:xfrm>
            <a:off x="10090127" y="5501696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A13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Rectangle 19"/>
          <p:cNvSpPr>
            <a:spLocks noChangeAspect="1"/>
          </p:cNvSpPr>
          <p:nvPr/>
        </p:nvSpPr>
        <p:spPr>
          <a:xfrm>
            <a:off x="7880866" y="4909407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B1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Rectangle 20"/>
          <p:cNvSpPr>
            <a:spLocks noChangeAspect="1"/>
          </p:cNvSpPr>
          <p:nvPr/>
        </p:nvSpPr>
        <p:spPr>
          <a:xfrm>
            <a:off x="8467135" y="4909407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B2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" name="Rectangle 21"/>
          <p:cNvSpPr>
            <a:spLocks noChangeAspect="1"/>
          </p:cNvSpPr>
          <p:nvPr/>
        </p:nvSpPr>
        <p:spPr>
          <a:xfrm>
            <a:off x="8232072" y="4317118"/>
            <a:ext cx="396000" cy="25240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lang="en-GB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Rectangle 22"/>
          <p:cNvSpPr>
            <a:spLocks noChangeAspect="1"/>
          </p:cNvSpPr>
          <p:nvPr/>
        </p:nvSpPr>
        <p:spPr>
          <a:xfrm>
            <a:off x="7754154" y="2748718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B1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8220180" y="2746716"/>
            <a:ext cx="255663" cy="300298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Rectangle 24"/>
          <p:cNvSpPr>
            <a:spLocks noChangeAspect="1"/>
          </p:cNvSpPr>
          <p:nvPr/>
        </p:nvSpPr>
        <p:spPr>
          <a:xfrm>
            <a:off x="8828967" y="2750606"/>
            <a:ext cx="468000" cy="298296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B2</a:t>
            </a:r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294993" y="2746156"/>
            <a:ext cx="255663" cy="30274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573305" y="2750606"/>
            <a:ext cx="255663" cy="29829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8" name="Straight Connector 7"/>
          <p:cNvCxnSpPr>
            <a:stCxn id="14" idx="2"/>
            <a:endCxn id="16" idx="0"/>
          </p:cNvCxnSpPr>
          <p:nvPr/>
        </p:nvCxnSpPr>
        <p:spPr>
          <a:xfrm>
            <a:off x="9067117" y="4046616"/>
            <a:ext cx="646374" cy="270502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Straight Connector 88"/>
          <p:cNvCxnSpPr>
            <a:stCxn id="14" idx="2"/>
            <a:endCxn id="22" idx="0"/>
          </p:cNvCxnSpPr>
          <p:nvPr/>
        </p:nvCxnSpPr>
        <p:spPr>
          <a:xfrm flipH="1">
            <a:off x="8430073" y="4046616"/>
            <a:ext cx="637045" cy="270502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Straight Connector 89"/>
          <p:cNvCxnSpPr>
            <a:stCxn id="22" idx="2"/>
            <a:endCxn id="20" idx="0"/>
          </p:cNvCxnSpPr>
          <p:nvPr/>
        </p:nvCxnSpPr>
        <p:spPr>
          <a:xfrm flipH="1">
            <a:off x="8114866" y="4569523"/>
            <a:ext cx="315206" cy="339885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Straight Connector 90"/>
          <p:cNvCxnSpPr>
            <a:stCxn id="22" idx="2"/>
            <a:endCxn id="21" idx="0"/>
          </p:cNvCxnSpPr>
          <p:nvPr/>
        </p:nvCxnSpPr>
        <p:spPr>
          <a:xfrm>
            <a:off x="8430073" y="4569523"/>
            <a:ext cx="271063" cy="339885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2" name="Straight Connector 91"/>
          <p:cNvCxnSpPr>
            <a:stCxn id="16" idx="2"/>
            <a:endCxn id="15" idx="0"/>
          </p:cNvCxnSpPr>
          <p:nvPr/>
        </p:nvCxnSpPr>
        <p:spPr>
          <a:xfrm flipH="1">
            <a:off x="9366331" y="4569523"/>
            <a:ext cx="347160" cy="339885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Straight Connector 92"/>
          <p:cNvCxnSpPr>
            <a:stCxn id="16" idx="2"/>
            <a:endCxn id="17" idx="0"/>
          </p:cNvCxnSpPr>
          <p:nvPr/>
        </p:nvCxnSpPr>
        <p:spPr>
          <a:xfrm>
            <a:off x="9713491" y="4569523"/>
            <a:ext cx="282036" cy="339885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93"/>
          <p:cNvCxnSpPr>
            <a:stCxn id="18" idx="0"/>
            <a:endCxn id="17" idx="2"/>
          </p:cNvCxnSpPr>
          <p:nvPr/>
        </p:nvCxnSpPr>
        <p:spPr>
          <a:xfrm flipV="1">
            <a:off x="9671755" y="5161812"/>
            <a:ext cx="323772" cy="345157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Straight Connector 94"/>
          <p:cNvCxnSpPr>
            <a:stCxn id="19" idx="0"/>
            <a:endCxn id="17" idx="2"/>
          </p:cNvCxnSpPr>
          <p:nvPr/>
        </p:nvCxnSpPr>
        <p:spPr>
          <a:xfrm flipH="1" flipV="1">
            <a:off x="9995527" y="5161812"/>
            <a:ext cx="328600" cy="339885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7" name="Rectangle 36"/>
          <p:cNvSpPr/>
          <p:nvPr/>
        </p:nvSpPr>
        <p:spPr>
          <a:xfrm>
            <a:off x="1488333" y="1702062"/>
            <a:ext cx="596798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b="1" dirty="0"/>
              <a:t>Theoretical Approaches for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UA Scheduling</a:t>
            </a:r>
          </a:p>
          <a:p>
            <a:pPr marL="800100" lvl="1" indent="-342900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dirty="0"/>
              <a:t>Embedding the scheduling inside the UAs</a:t>
            </a:r>
          </a:p>
          <a:p>
            <a:pPr marL="800100" lvl="1" indent="-342900">
              <a:lnSpc>
                <a:spcPct val="300000"/>
              </a:lnSpc>
              <a:buFont typeface="Wingdings" panose="05000000000000000000" pitchFamily="2" charset="2"/>
              <a:buChar char="q"/>
            </a:pPr>
            <a:r>
              <a:rPr lang="en-US" dirty="0"/>
              <a:t>Define </a:t>
            </a:r>
            <a:r>
              <a:rPr lang="en-US" dirty="0" err="1"/>
              <a:t>combinators</a:t>
            </a:r>
            <a:r>
              <a:rPr lang="en-US" dirty="0"/>
              <a:t> outside of UAs </a:t>
            </a:r>
          </a:p>
        </p:txBody>
      </p:sp>
    </p:spTree>
    <p:extLst>
      <p:ext uri="{BB962C8B-B14F-4D97-AF65-F5344CB8AC3E}">
        <p14:creationId xmlns:p14="http://schemas.microsoft.com/office/powerpoint/2010/main" val="62128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711624" y="1772816"/>
            <a:ext cx="6768752" cy="1313640"/>
          </a:xfrm>
          <a:ln>
            <a:noFill/>
          </a:ln>
        </p:spPr>
        <p:txBody>
          <a:bodyPr/>
          <a:lstStyle/>
          <a:p>
            <a:r>
              <a:rPr lang="en-GB" sz="4800" b="1" dirty="0"/>
              <a:t>Relating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071664" y="3203956"/>
            <a:ext cx="64807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relate to the DSL at hand 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  <a:defRPr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synch TU and AU ?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137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UA Parameterization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119336" y="1302159"/>
                <a:ext cx="4464496" cy="1569660"/>
              </a:xfrm>
              <a:prstGeom prst="rect">
                <a:avLst/>
              </a:prstGeom>
            </p:spPr>
            <p:txBody>
              <a:bodyPr wrap="square" rIns="0">
                <a:spAutoFit/>
              </a:bodyPr>
              <a:lstStyle/>
              <a:p>
                <a:pPr marL="0" lvl="1">
                  <a:lnSpc>
                    <a:spcPct val="150000"/>
                  </a:lnSpc>
                  <a:defRPr/>
                </a:pPr>
                <a:r>
                  <a:rPr lang="en-US" sz="1600" b="1" dirty="0" smtClean="0">
                    <a:solidFill>
                      <a:srgbClr val="FF0000"/>
                    </a:solidFill>
                  </a:rPr>
                  <a:t>A Persona (e.g. </a:t>
                </a:r>
                <a:r>
                  <a:rPr lang="en-US" sz="1600" b="1" dirty="0" err="1" smtClean="0">
                    <a:solidFill>
                      <a:srgbClr val="FF0000"/>
                    </a:solidFill>
                  </a:rPr>
                  <a:t>PacMan</a:t>
                </a:r>
                <a:r>
                  <a:rPr lang="en-US" sz="1600" b="1" dirty="0" smtClean="0">
                    <a:solidFill>
                      <a:srgbClr val="FF0000"/>
                    </a:solidFill>
                  </a:rPr>
                  <a:t>) moves (right)</a:t>
                </a:r>
                <a:endParaRPr lang="en-US" sz="1600" b="1" dirty="0">
                  <a:solidFill>
                    <a:srgbClr val="FF0000"/>
                  </a:solidFill>
                </a:endParaRPr>
              </a:p>
              <a:p>
                <a:pPr marL="628650" lvl="1" indent="-171450">
                  <a:lnSpc>
                    <a:spcPct val="150000"/>
                  </a:lnSpc>
                  <a:buFont typeface="Courier New" panose="02070309020205020404" pitchFamily="49" charset="0"/>
                  <a:buChar char="o"/>
                  <a:defRPr/>
                </a:pPr>
                <a14:m>
                  <m:oMath xmlns:m="http://schemas.openxmlformats.org/officeDocument/2006/math">
                    <m:r>
                      <a:rPr lang="fr-FR" sz="1200" i="1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𝑚𝑜𝑣𝑒𝑅</m:t>
                    </m:r>
                  </m:oMath>
                </a14:m>
                <a:r>
                  <a:rPr lang="en-US" sz="1200" i="1" dirty="0" smtClean="0">
                    <a:solidFill>
                      <a:prstClr val="black"/>
                    </a:solidFill>
                  </a:rPr>
                  <a:t> TU </a:t>
                </a:r>
                <a:endParaRPr lang="en-US" sz="1200" i="1" dirty="0">
                  <a:solidFill>
                    <a:prstClr val="black"/>
                  </a:solidFill>
                </a:endParaRPr>
              </a:p>
              <a:p>
                <a:pPr marL="628650" lvl="1" indent="-171450">
                  <a:lnSpc>
                    <a:spcPct val="150000"/>
                  </a:lnSpc>
                  <a:buFont typeface="Courier New" panose="02070309020205020404" pitchFamily="49" charset="0"/>
                  <a:buChar char="o"/>
                  <a:defRPr/>
                </a:pPr>
                <a:r>
                  <a:rPr lang="fr-FR" sz="1200" b="1" dirty="0" err="1" smtClean="0">
                    <a:solidFill>
                      <a:prstClr val="black"/>
                    </a:solidFill>
                  </a:rPr>
                  <a:t>Similar</a:t>
                </a:r>
                <a:r>
                  <a:rPr lang="fr-FR" sz="1200" b="1" dirty="0" smtClean="0">
                    <a:solidFill>
                      <a:prstClr val="black"/>
                    </a:solidFill>
                  </a:rPr>
                  <a:t>, and </a:t>
                </a:r>
                <a:r>
                  <a:rPr lang="fr-FR" sz="1200" b="1" dirty="0" err="1" smtClean="0">
                    <a:solidFill>
                      <a:prstClr val="black"/>
                    </a:solidFill>
                  </a:rPr>
                  <a:t>thus</a:t>
                </a:r>
                <a:r>
                  <a:rPr lang="fr-FR" sz="1200" b="1" dirty="0">
                    <a:solidFill>
                      <a:prstClr val="black"/>
                    </a:solidFill>
                  </a:rPr>
                  <a:t> </a:t>
                </a:r>
                <a:r>
                  <a:rPr lang="fr-FR" sz="1200" b="1" dirty="0" err="1" smtClean="0">
                    <a:solidFill>
                      <a:prstClr val="black"/>
                    </a:solidFill>
                  </a:rPr>
                  <a:t>duplicated</a:t>
                </a:r>
                <a:r>
                  <a:rPr lang="fr-FR" sz="1200" b="1" dirty="0" smtClean="0">
                    <a:solidFill>
                      <a:prstClr val="black"/>
                    </a:solidFill>
                  </a:rPr>
                  <a:t>, for </a:t>
                </a:r>
              </a:p>
              <a:p>
                <a:pPr marL="1085850" lvl="2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fr-FR" sz="1200" b="1" dirty="0" smtClean="0">
                    <a:solidFill>
                      <a:prstClr val="black"/>
                    </a:solidFill>
                  </a:rPr>
                  <a:t>all persona</a:t>
                </a:r>
              </a:p>
              <a:p>
                <a:pPr marL="1085850" lvl="2" indent="-171450">
                  <a:lnSpc>
                    <a:spcPct val="150000"/>
                  </a:lnSpc>
                  <a:buFont typeface="Arial" panose="020B0604020202020204" pitchFamily="34" charset="0"/>
                  <a:buChar char="•"/>
                  <a:defRPr/>
                </a:pPr>
                <a:r>
                  <a:rPr lang="fr-FR" sz="1200" b="1" dirty="0" smtClean="0">
                    <a:solidFill>
                      <a:prstClr val="black"/>
                    </a:solidFill>
                  </a:rPr>
                  <a:t>all « moves »</a:t>
                </a:r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336" y="1302159"/>
                <a:ext cx="4464496" cy="1569660"/>
              </a:xfrm>
              <a:prstGeom prst="rect">
                <a:avLst/>
              </a:prstGeom>
              <a:blipFill>
                <a:blip r:embed="rId3"/>
                <a:stretch>
                  <a:fillRect l="-8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ctangle 9"/>
          <p:cNvSpPr/>
          <p:nvPr/>
        </p:nvSpPr>
        <p:spPr>
          <a:xfrm>
            <a:off x="6023992" y="1302159"/>
            <a:ext cx="5328592" cy="738664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lvl="1">
              <a:lnSpc>
                <a:spcPct val="150000"/>
              </a:lnSpc>
              <a:defRPr/>
            </a:pPr>
            <a:r>
              <a:rPr lang="en-US" sz="1600" b="1" dirty="0" smtClean="0">
                <a:solidFill>
                  <a:srgbClr val="FF0000"/>
                </a:solidFill>
              </a:rPr>
              <a:t>A Transition is fired, changing the current </a:t>
            </a:r>
            <a:r>
              <a:rPr lang="en-US" sz="1600" b="1" dirty="0" smtClean="0">
                <a:solidFill>
                  <a:srgbClr val="FF0000"/>
                </a:solidFill>
                <a:latin typeface="Courier" pitchFamily="49" charset="0"/>
              </a:rPr>
              <a:t>State</a:t>
            </a:r>
            <a:endParaRPr lang="en-US" sz="1600" b="1" dirty="0">
              <a:solidFill>
                <a:srgbClr val="FF0000"/>
              </a:solidFill>
              <a:latin typeface="Courier" pitchFamily="49" charset="0"/>
            </a:endParaRPr>
          </a:p>
          <a:p>
            <a:pPr marL="628650" lvl="1" indent="-171450">
              <a:lnSpc>
                <a:spcPct val="150000"/>
              </a:lnSpc>
              <a:buFont typeface="Courier New" panose="02070309020205020404" pitchFamily="49" charset="0"/>
              <a:buChar char="o"/>
              <a:defRPr/>
            </a:pPr>
            <a:r>
              <a:rPr lang="fr-FR" sz="1200" b="1" dirty="0" smtClean="0">
                <a:solidFill>
                  <a:prstClr val="black"/>
                </a:solidFill>
              </a:rPr>
              <a:t>TU </a:t>
            </a:r>
            <a:r>
              <a:rPr lang="fr-FR" sz="1200" b="1" dirty="0" err="1" smtClean="0">
                <a:solidFill>
                  <a:prstClr val="black"/>
                </a:solidFill>
                <a:latin typeface="Courier" pitchFamily="49" charset="0"/>
              </a:rPr>
              <a:t>fire</a:t>
            </a:r>
            <a:r>
              <a:rPr lang="fr-FR" sz="1200" b="1" dirty="0" smtClean="0">
                <a:solidFill>
                  <a:prstClr val="black"/>
                </a:solidFill>
              </a:rPr>
              <a:t>, </a:t>
            </a:r>
            <a:r>
              <a:rPr lang="fr-FR" sz="1200" b="1" dirty="0" err="1" smtClean="0">
                <a:solidFill>
                  <a:prstClr val="black"/>
                </a:solidFill>
              </a:rPr>
              <a:t>defined</a:t>
            </a:r>
            <a:r>
              <a:rPr lang="fr-FR" sz="1200" b="1" dirty="0" smtClean="0">
                <a:solidFill>
                  <a:prstClr val="black"/>
                </a:solidFill>
              </a:rPr>
              <a:t> </a:t>
            </a:r>
            <a:r>
              <a:rPr lang="fr-FR" sz="1200" b="1" dirty="0" err="1" smtClean="0">
                <a:solidFill>
                  <a:prstClr val="black"/>
                </a:solidFill>
              </a:rPr>
              <a:t>inside</a:t>
            </a:r>
            <a:r>
              <a:rPr lang="fr-FR" sz="1200" b="1" dirty="0" smtClean="0">
                <a:solidFill>
                  <a:prstClr val="black"/>
                </a:solidFill>
              </a:rPr>
              <a:t> the </a:t>
            </a:r>
            <a:r>
              <a:rPr lang="fr-FR" sz="1200" b="1" dirty="0" err="1" smtClean="0">
                <a:solidFill>
                  <a:prstClr val="black"/>
                </a:solidFill>
              </a:rPr>
              <a:t>general</a:t>
            </a:r>
            <a:r>
              <a:rPr lang="fr-FR" sz="1200" b="1" dirty="0" smtClean="0">
                <a:solidFill>
                  <a:prstClr val="black"/>
                </a:solidFill>
              </a:rPr>
              <a:t> transformation </a:t>
            </a:r>
            <a:r>
              <a:rPr lang="fr-FR" sz="1200" b="1" dirty="0" err="1">
                <a:solidFill>
                  <a:prstClr val="black"/>
                </a:solidFill>
                <a:latin typeface="Courier" pitchFamily="49" charset="0"/>
              </a:rPr>
              <a:t>accept</a:t>
            </a:r>
            <a:endParaRPr lang="fr-FR" sz="1200" b="1" dirty="0">
              <a:solidFill>
                <a:prstClr val="black"/>
              </a:solidFill>
              <a:latin typeface="Courier" pitchFamily="49" charset="0"/>
            </a:endParaRPr>
          </a:p>
        </p:txBody>
      </p:sp>
      <p:sp>
        <p:nvSpPr>
          <p:cNvPr id="11" name="Rounded Rectangle 70"/>
          <p:cNvSpPr/>
          <p:nvPr/>
        </p:nvSpPr>
        <p:spPr>
          <a:xfrm>
            <a:off x="1704866" y="3367234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tl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" name="Rounded Rectangle 71"/>
          <p:cNvSpPr/>
          <p:nvPr/>
        </p:nvSpPr>
        <p:spPr>
          <a:xfrm>
            <a:off x="2684580" y="3367234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Rounded Rectangle 72"/>
          <p:cNvSpPr/>
          <p:nvPr/>
        </p:nvSpPr>
        <p:spPr>
          <a:xfrm>
            <a:off x="1704866" y="4189369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bl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Rounded Rectangle 73"/>
          <p:cNvSpPr/>
          <p:nvPr/>
        </p:nvSpPr>
        <p:spPr>
          <a:xfrm>
            <a:off x="2684580" y="4189369"/>
            <a:ext cx="360000" cy="36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br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Connector 75"/>
          <p:cNvCxnSpPr>
            <a:stCxn id="11" idx="3"/>
            <a:endCxn id="12" idx="1"/>
          </p:cNvCxnSpPr>
          <p:nvPr/>
        </p:nvCxnSpPr>
        <p:spPr>
          <a:xfrm>
            <a:off x="2064866" y="3547234"/>
            <a:ext cx="61971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76"/>
          <p:cNvCxnSpPr>
            <a:stCxn id="13" idx="3"/>
            <a:endCxn id="14" idx="1"/>
          </p:cNvCxnSpPr>
          <p:nvPr/>
        </p:nvCxnSpPr>
        <p:spPr>
          <a:xfrm>
            <a:off x="2064866" y="4369369"/>
            <a:ext cx="61971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79"/>
          <p:cNvCxnSpPr>
            <a:stCxn id="14" idx="0"/>
            <a:endCxn id="12" idx="2"/>
          </p:cNvCxnSpPr>
          <p:nvPr/>
        </p:nvCxnSpPr>
        <p:spPr>
          <a:xfrm flipV="1">
            <a:off x="2864580" y="3727234"/>
            <a:ext cx="0" cy="4621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82"/>
          <p:cNvCxnSpPr>
            <a:stCxn id="13" idx="0"/>
            <a:endCxn id="11" idx="2"/>
          </p:cNvCxnSpPr>
          <p:nvPr/>
        </p:nvCxnSpPr>
        <p:spPr>
          <a:xfrm flipV="1">
            <a:off x="1884866" y="3727234"/>
            <a:ext cx="0" cy="46213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85"/>
          <p:cNvSpPr txBox="1"/>
          <p:nvPr/>
        </p:nvSpPr>
        <p:spPr>
          <a:xfrm>
            <a:off x="2231510" y="3361078"/>
            <a:ext cx="5945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TextBox 86"/>
          <p:cNvSpPr txBox="1"/>
          <p:nvPr/>
        </p:nvSpPr>
        <p:spPr>
          <a:xfrm>
            <a:off x="2226222" y="4191397"/>
            <a:ext cx="5945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1" name="TextBox 87"/>
          <p:cNvSpPr txBox="1"/>
          <p:nvPr/>
        </p:nvSpPr>
        <p:spPr>
          <a:xfrm>
            <a:off x="2009397" y="4326429"/>
            <a:ext cx="5945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2" name="TextBox 89"/>
          <p:cNvSpPr txBox="1"/>
          <p:nvPr/>
        </p:nvSpPr>
        <p:spPr>
          <a:xfrm>
            <a:off x="2009397" y="3519434"/>
            <a:ext cx="5945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3" name="TextBox 90"/>
          <p:cNvSpPr txBox="1"/>
          <p:nvPr/>
        </p:nvSpPr>
        <p:spPr>
          <a:xfrm>
            <a:off x="1647970" y="3699551"/>
            <a:ext cx="3614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up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4" name="TextBox 91"/>
          <p:cNvSpPr txBox="1"/>
          <p:nvPr/>
        </p:nvSpPr>
        <p:spPr>
          <a:xfrm>
            <a:off x="2600008" y="3692563"/>
            <a:ext cx="36142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up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5" name="TextBox 92"/>
          <p:cNvSpPr txBox="1"/>
          <p:nvPr/>
        </p:nvSpPr>
        <p:spPr>
          <a:xfrm>
            <a:off x="1818370" y="4019075"/>
            <a:ext cx="4697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6" name="TextBox 93"/>
          <p:cNvSpPr txBox="1"/>
          <p:nvPr/>
        </p:nvSpPr>
        <p:spPr>
          <a:xfrm>
            <a:off x="2820727" y="3995236"/>
            <a:ext cx="46970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7" name="Picture 9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469" y="3376886"/>
            <a:ext cx="252000" cy="259983"/>
          </a:xfrm>
          <a:prstGeom prst="rect">
            <a:avLst/>
          </a:prstGeom>
        </p:spPr>
      </p:pic>
      <p:pic>
        <p:nvPicPr>
          <p:cNvPr id="28" name="Picture 9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5" b="18416"/>
          <a:stretch/>
        </p:blipFill>
        <p:spPr>
          <a:xfrm>
            <a:off x="3249787" y="4318176"/>
            <a:ext cx="252000" cy="231193"/>
          </a:xfrm>
          <a:prstGeom prst="rect">
            <a:avLst/>
          </a:prstGeom>
        </p:spPr>
      </p:pic>
      <p:cxnSp>
        <p:nvCxnSpPr>
          <p:cNvPr id="29" name="Straight Connector 97"/>
          <p:cNvCxnSpPr>
            <a:stCxn id="14" idx="3"/>
            <a:endCxn id="28" idx="1"/>
          </p:cNvCxnSpPr>
          <p:nvPr/>
        </p:nvCxnSpPr>
        <p:spPr>
          <a:xfrm>
            <a:off x="3044580" y="4369369"/>
            <a:ext cx="205207" cy="6440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00"/>
          <p:cNvSpPr txBox="1"/>
          <p:nvPr/>
        </p:nvSpPr>
        <p:spPr>
          <a:xfrm>
            <a:off x="2989351" y="4359384"/>
            <a:ext cx="3321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1" name="TextBox 101"/>
          <p:cNvSpPr txBox="1"/>
          <p:nvPr/>
        </p:nvSpPr>
        <p:spPr>
          <a:xfrm>
            <a:off x="1372156" y="3483307"/>
            <a:ext cx="3321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2" name="Straight Connector 102"/>
          <p:cNvCxnSpPr>
            <a:stCxn id="27" idx="3"/>
            <a:endCxn id="11" idx="1"/>
          </p:cNvCxnSpPr>
          <p:nvPr/>
        </p:nvCxnSpPr>
        <p:spPr>
          <a:xfrm>
            <a:off x="1417469" y="3506878"/>
            <a:ext cx="287397" cy="4035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1055440" y="2871819"/>
            <a:ext cx="2880320" cy="173881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ounded Rectangle 115"/>
          <p:cNvSpPr/>
          <p:nvPr/>
        </p:nvSpPr>
        <p:spPr>
          <a:xfrm>
            <a:off x="1741570" y="2884703"/>
            <a:ext cx="969303" cy="213722"/>
          </a:xfrm>
          <a:prstGeom prst="roundRect">
            <a:avLst/>
          </a:prstGeom>
          <a:solidFill>
            <a:schemeClr val="tx1"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SCORE     0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768851" y="2871819"/>
            <a:ext cx="290307" cy="173838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tangle 37"/>
          <p:cNvSpPr/>
          <p:nvPr/>
        </p:nvSpPr>
        <p:spPr>
          <a:xfrm>
            <a:off x="3334654" y="2878131"/>
            <a:ext cx="601106" cy="246221"/>
          </a:xfrm>
          <a:prstGeom prst="rect">
            <a:avLst/>
          </a:prstGeom>
          <a:solidFill>
            <a:schemeClr val="bg2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fr-FR" sz="1000" baseline="30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Viz</a:t>
            </a:r>
            <a:r>
              <a:rPr lang="fr-FR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M</a:t>
            </a:r>
            <a:r>
              <a:rPr lang="fr-FR" sz="1000" baseline="-30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2x2</a:t>
            </a:r>
            <a:endParaRPr lang="en-GB" sz="1000" baseline="-300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9" name="Straight Connector 102"/>
          <p:cNvCxnSpPr/>
          <p:nvPr/>
        </p:nvCxnSpPr>
        <p:spPr>
          <a:xfrm flipV="1">
            <a:off x="3044580" y="3456894"/>
            <a:ext cx="324035" cy="10143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9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4102" y="3357702"/>
            <a:ext cx="252000" cy="259983"/>
          </a:xfrm>
          <a:prstGeom prst="rect">
            <a:avLst/>
          </a:prstGeom>
        </p:spPr>
      </p:pic>
      <p:sp>
        <p:nvSpPr>
          <p:cNvPr id="46" name="TextBox 101"/>
          <p:cNvSpPr txBox="1"/>
          <p:nvPr/>
        </p:nvSpPr>
        <p:spPr>
          <a:xfrm>
            <a:off x="3160081" y="3505800"/>
            <a:ext cx="18000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80000"/>
            <a:r>
              <a:rPr lang="fr-FR" sz="9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GB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7248128" y="2902322"/>
            <a:ext cx="2880320" cy="173881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/>
          <p:cNvSpPr/>
          <p:nvPr/>
        </p:nvSpPr>
        <p:spPr>
          <a:xfrm>
            <a:off x="7248128" y="2911199"/>
            <a:ext cx="504000" cy="180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err="1" smtClean="0">
                <a:solidFill>
                  <a:schemeClr val="tx1"/>
                </a:solidFill>
              </a:rPr>
              <a:t>abc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53" name="Ellipse 52"/>
          <p:cNvSpPr/>
          <p:nvPr/>
        </p:nvSpPr>
        <p:spPr>
          <a:xfrm>
            <a:off x="7894632" y="3273458"/>
            <a:ext cx="504000" cy="504000"/>
          </a:xfrm>
          <a:prstGeom prst="ellipse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Ellipse 53"/>
          <p:cNvSpPr/>
          <p:nvPr/>
        </p:nvSpPr>
        <p:spPr>
          <a:xfrm>
            <a:off x="8056632" y="3447631"/>
            <a:ext cx="180000" cy="180000"/>
          </a:xfrm>
          <a:prstGeom prst="ellipse">
            <a:avLst/>
          </a:prstGeom>
          <a:solidFill>
            <a:srgbClr val="C00000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Ellipse 54"/>
          <p:cNvSpPr/>
          <p:nvPr/>
        </p:nvSpPr>
        <p:spPr>
          <a:xfrm>
            <a:off x="9480432" y="3253800"/>
            <a:ext cx="504000" cy="504000"/>
          </a:xfrm>
          <a:prstGeom prst="ellipse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>
                <a:solidFill>
                  <a:schemeClr val="tx1"/>
                </a:solidFill>
              </a:rPr>
              <a:t>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6" name="Ellipse 55"/>
          <p:cNvSpPr/>
          <p:nvPr/>
        </p:nvSpPr>
        <p:spPr>
          <a:xfrm>
            <a:off x="9523531" y="4113088"/>
            <a:ext cx="468000" cy="468000"/>
          </a:xfrm>
          <a:prstGeom prst="ellipse">
            <a:avLst/>
          </a:prstGeom>
          <a:noFill/>
          <a:ln w="60325" cmpd="thickThin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>
                <a:solidFill>
                  <a:schemeClr val="tx1"/>
                </a:solidFill>
              </a:rPr>
              <a:t>3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58" name="Connecteur droit avec flèche 57"/>
          <p:cNvCxnSpPr/>
          <p:nvPr/>
        </p:nvCxnSpPr>
        <p:spPr>
          <a:xfrm>
            <a:off x="8335531" y="3376886"/>
            <a:ext cx="1188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/>
          <p:nvPr/>
        </p:nvCxnSpPr>
        <p:spPr>
          <a:xfrm flipH="1" flipV="1">
            <a:off x="8375442" y="3598723"/>
            <a:ext cx="111600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tangle 60"/>
          <p:cNvSpPr/>
          <p:nvPr/>
        </p:nvSpPr>
        <p:spPr>
          <a:xfrm>
            <a:off x="7390632" y="4220012"/>
            <a:ext cx="360000" cy="252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smtClean="0">
                <a:solidFill>
                  <a:schemeClr val="tx1"/>
                </a:solidFill>
              </a:rPr>
              <a:t>a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753716" y="4220012"/>
            <a:ext cx="360000" cy="252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smtClean="0">
                <a:solidFill>
                  <a:schemeClr val="tx1"/>
                </a:solidFill>
              </a:rPr>
              <a:t>b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8113716" y="4221088"/>
            <a:ext cx="360000" cy="252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smtClean="0">
                <a:solidFill>
                  <a:schemeClr val="tx1"/>
                </a:solidFill>
              </a:rPr>
              <a:t>a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8473716" y="4221088"/>
            <a:ext cx="360000" cy="252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smtClean="0">
                <a:solidFill>
                  <a:schemeClr val="tx1"/>
                </a:solidFill>
              </a:rPr>
              <a:t>b</a:t>
            </a:r>
            <a:endParaRPr lang="en-GB" sz="1800" dirty="0">
              <a:solidFill>
                <a:schemeClr val="tx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8833716" y="4221088"/>
            <a:ext cx="360000" cy="252000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800" dirty="0" smtClean="0">
                <a:solidFill>
                  <a:schemeClr val="tx1"/>
                </a:solidFill>
              </a:rPr>
              <a:t>a</a:t>
            </a:r>
            <a:endParaRPr lang="en-GB" sz="1800" dirty="0">
              <a:solidFill>
                <a:schemeClr val="tx1"/>
              </a:solidFill>
            </a:endParaRPr>
          </a:p>
        </p:txBody>
      </p:sp>
      <p:cxnSp>
        <p:nvCxnSpPr>
          <p:cNvPr id="67" name="Connecteur droit avec flèche 66"/>
          <p:cNvCxnSpPr/>
          <p:nvPr/>
        </p:nvCxnSpPr>
        <p:spPr>
          <a:xfrm>
            <a:off x="9768408" y="3749801"/>
            <a:ext cx="0" cy="360000"/>
          </a:xfrm>
          <a:prstGeom prst="straightConnector1">
            <a:avLst/>
          </a:prstGeom>
          <a:ln w="19050">
            <a:solidFill>
              <a:schemeClr val="tx1"/>
            </a:solidFill>
            <a:tailEnd type="arrow" w="sm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/>
          <p:cNvCxnSpPr/>
          <p:nvPr/>
        </p:nvCxnSpPr>
        <p:spPr>
          <a:xfrm>
            <a:off x="7680176" y="3141678"/>
            <a:ext cx="266918" cy="216024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Ellipse 70"/>
          <p:cNvSpPr/>
          <p:nvPr/>
        </p:nvSpPr>
        <p:spPr>
          <a:xfrm>
            <a:off x="9647937" y="3437056"/>
            <a:ext cx="180000" cy="180000"/>
          </a:xfrm>
          <a:prstGeom prst="ellipse">
            <a:avLst/>
          </a:prstGeom>
          <a:solidFill>
            <a:srgbClr val="C00000"/>
          </a:solidFill>
          <a:ln w="285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2374723" y="5195709"/>
            <a:ext cx="6404993" cy="1246734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lIns="54000" tIns="54000" rIns="0" bIns="0" rtlCol="0" anchor="ctr" anchorCtr="0"/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ctr" defTabSz="914400">
              <a:buFont typeface="Wingdings" panose="05000000000000000000" pitchFamily="2" charset="2"/>
              <a:buChar char="Ü"/>
              <a:defRPr/>
            </a:pP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Define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an </a:t>
            </a:r>
            <a:r>
              <a:rPr lang="fr-FR" b="1" i="1" dirty="0" err="1">
                <a:latin typeface="Arial" panose="020B0604020202020204" pitchFamily="34" charset="0"/>
                <a:cs typeface="Arial" panose="020B0604020202020204" pitchFamily="34" charset="0"/>
              </a:rPr>
              <a:t>generic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Animation Unit </a:t>
            </a:r>
            <a:r>
              <a:rPr lang="fr-FR" dirty="0">
                <a:latin typeface="Courier" pitchFamily="49" charset="0"/>
              </a:rPr>
              <a:t>APP-DAPP</a:t>
            </a:r>
            <a:r>
              <a:rPr lang="fr-FR" dirty="0"/>
              <a:t> </a:t>
            </a:r>
            <a:r>
              <a:rPr lang="fr-FR" dirty="0" err="1">
                <a:latin typeface="Arial" panose="020B0604020202020204" pitchFamily="34" charset="0"/>
                <a:cs typeface="Arial" panose="020B0604020202020204" pitchFamily="34" charset="0"/>
              </a:rPr>
              <a:t>that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fr-F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Make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specific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element</a:t>
            </a:r>
            <a:endParaRPr lang="fr-FR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Disappear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from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a location, and</a:t>
            </a:r>
          </a:p>
          <a:p>
            <a:pPr marL="1714500" lvl="3" indent="-342900">
              <a:buFont typeface="Arial" panose="020B0604020202020204" pitchFamily="34" charset="0"/>
              <a:buChar char="•"/>
            </a:pP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Appear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into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600" dirty="0" err="1">
                <a:latin typeface="Arial" panose="020B0604020202020204" pitchFamily="34" charset="0"/>
                <a:cs typeface="Arial" panose="020B0604020202020204" pitchFamily="34" charset="0"/>
              </a:rPr>
              <a:t>another</a:t>
            </a:r>
            <a:r>
              <a:rPr lang="fr-FR" sz="1600" dirty="0">
                <a:latin typeface="Arial" panose="020B0604020202020204" pitchFamily="34" charset="0"/>
                <a:cs typeface="Arial" panose="020B0604020202020204" pitchFamily="34" charset="0"/>
              </a:rPr>
              <a:t> location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125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5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46" grpId="0"/>
      <p:bldP spid="54" grpId="0" animBg="1"/>
      <p:bldP spid="71" grpId="0" animBg="1"/>
      <p:bldP spid="5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Parameterization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36" name="TextBox 24"/>
          <p:cNvSpPr txBox="1"/>
          <p:nvPr/>
        </p:nvSpPr>
        <p:spPr>
          <a:xfrm>
            <a:off x="2457384" y="3536719"/>
            <a:ext cx="338554" cy="40011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10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sz="10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754995" y="1986084"/>
            <a:ext cx="7992888" cy="42401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fr-FR" sz="2800" b="1" i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endParaRPr lang="en-GB" sz="28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754995" y="2427375"/>
            <a:ext cx="7992888" cy="19388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GB" sz="1200" b="1" i="1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496303" y="2863231"/>
            <a:ext cx="1044000" cy="68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fr-FR" sz="2400" b="1" i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DAPP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41" name="Straight Connector 17"/>
          <p:cNvCxnSpPr/>
          <p:nvPr/>
        </p:nvCxnSpPr>
        <p:spPr>
          <a:xfrm flipV="1">
            <a:off x="3540303" y="3255378"/>
            <a:ext cx="1296000" cy="0"/>
          </a:xfrm>
          <a:prstGeom prst="line">
            <a:avLst/>
          </a:prstGeom>
          <a:noFill/>
          <a:ln w="254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2" name="Straight Connector 71"/>
          <p:cNvCxnSpPr/>
          <p:nvPr/>
        </p:nvCxnSpPr>
        <p:spPr>
          <a:xfrm flipV="1">
            <a:off x="6649578" y="3255378"/>
            <a:ext cx="1512000" cy="0"/>
          </a:xfrm>
          <a:prstGeom prst="line">
            <a:avLst/>
          </a:prstGeom>
          <a:noFill/>
          <a:ln w="25400">
            <a:solidFill>
              <a:schemeClr val="tx1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23"/>
          <p:cNvCxnSpPr/>
          <p:nvPr/>
        </p:nvCxnSpPr>
        <p:spPr>
          <a:xfrm>
            <a:off x="2760986" y="3550182"/>
            <a:ext cx="0" cy="360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Connector 73"/>
          <p:cNvCxnSpPr/>
          <p:nvPr/>
        </p:nvCxnSpPr>
        <p:spPr>
          <a:xfrm>
            <a:off x="3195155" y="3536718"/>
            <a:ext cx="0" cy="360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75"/>
          <p:cNvCxnSpPr/>
          <p:nvPr/>
        </p:nvCxnSpPr>
        <p:spPr>
          <a:xfrm>
            <a:off x="8665642" y="3624757"/>
            <a:ext cx="0" cy="360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Straight Connector 77"/>
          <p:cNvCxnSpPr/>
          <p:nvPr/>
        </p:nvCxnSpPr>
        <p:spPr>
          <a:xfrm>
            <a:off x="8809658" y="3608247"/>
            <a:ext cx="0" cy="360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78"/>
          <p:cNvSpPr txBox="1"/>
          <p:nvPr/>
        </p:nvSpPr>
        <p:spPr>
          <a:xfrm>
            <a:off x="3099540" y="3592151"/>
            <a:ext cx="338554" cy="246221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10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endParaRPr lang="en-GB" sz="10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8" name="TextBox 79"/>
          <p:cNvSpPr txBox="1"/>
          <p:nvPr/>
        </p:nvSpPr>
        <p:spPr>
          <a:xfrm>
            <a:off x="8378192" y="3594751"/>
            <a:ext cx="338554" cy="40011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10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sz="10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9" name="TextBox 80"/>
          <p:cNvSpPr txBox="1"/>
          <p:nvPr/>
        </p:nvSpPr>
        <p:spPr>
          <a:xfrm>
            <a:off x="8771652" y="3624757"/>
            <a:ext cx="338554" cy="400110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10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endParaRPr lang="en-GB" sz="10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0" name="Elbow Connector 81"/>
          <p:cNvCxnSpPr/>
          <p:nvPr/>
        </p:nvCxnSpPr>
        <p:spPr>
          <a:xfrm rot="5400000">
            <a:off x="2141841" y="4431034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Elbow Connector 84"/>
          <p:cNvCxnSpPr/>
          <p:nvPr/>
        </p:nvCxnSpPr>
        <p:spPr>
          <a:xfrm rot="16200000" flipV="1">
            <a:off x="7861887" y="4453298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TextBox 85"/>
          <p:cNvSpPr txBox="1"/>
          <p:nvPr/>
        </p:nvSpPr>
        <p:spPr>
          <a:xfrm>
            <a:off x="1415590" y="4718408"/>
            <a:ext cx="8364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200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sz="1200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54" name="Group 38"/>
          <p:cNvGrpSpPr/>
          <p:nvPr/>
        </p:nvGrpSpPr>
        <p:grpSpPr>
          <a:xfrm>
            <a:off x="4849218" y="2942427"/>
            <a:ext cx="1811819" cy="684000"/>
            <a:chOff x="2626519" y="2339654"/>
            <a:chExt cx="876301" cy="511417"/>
          </a:xfrm>
        </p:grpSpPr>
        <p:sp>
          <p:nvSpPr>
            <p:cNvPr id="55" name="Rectangle 54"/>
            <p:cNvSpPr>
              <a:spLocks noChangeAspect="1"/>
            </p:cNvSpPr>
            <p:nvPr/>
          </p:nvSpPr>
          <p:spPr>
            <a:xfrm>
              <a:off x="2626519" y="2339654"/>
              <a:ext cx="876301" cy="25240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r>
                <a:rPr lang="fr-FR" sz="2800" b="1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;</a:t>
              </a:r>
              <a:endParaRPr lang="en-GB" sz="28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56" name="Rectangle 55"/>
            <p:cNvSpPr>
              <a:spLocks noChangeAspect="1"/>
            </p:cNvSpPr>
            <p:nvPr/>
          </p:nvSpPr>
          <p:spPr>
            <a:xfrm>
              <a:off x="2626519" y="2598667"/>
              <a:ext cx="876300" cy="252404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>
                <a:defRPr/>
              </a:pPr>
              <a:r>
                <a:rPr lang="fr-FR" sz="1500" dirty="0" err="1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period</a:t>
              </a:r>
              <a:r>
                <a:rPr lang="fr-FR" sz="1500" dirty="0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= </a:t>
              </a:r>
              <a:r>
                <a:rPr lang="fr-FR" sz="1500" dirty="0" err="1">
                  <a:solidFill>
                    <a:prstClr val="black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period</a:t>
              </a:r>
              <a:endParaRPr lang="en-GB" sz="15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73" name="Rectangle 72"/>
          <p:cNvSpPr/>
          <p:nvPr/>
        </p:nvSpPr>
        <p:spPr>
          <a:xfrm>
            <a:off x="8173037" y="2929516"/>
            <a:ext cx="1044000" cy="68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fr-FR" sz="2400" b="1" i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74" name="Straight Connector 88"/>
          <p:cNvCxnSpPr/>
          <p:nvPr/>
        </p:nvCxnSpPr>
        <p:spPr>
          <a:xfrm>
            <a:off x="5713314" y="4358952"/>
            <a:ext cx="0" cy="612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5" name="TextBox 90"/>
          <p:cNvSpPr txBox="1"/>
          <p:nvPr/>
        </p:nvSpPr>
        <p:spPr>
          <a:xfrm>
            <a:off x="5667075" y="4728835"/>
            <a:ext cx="782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200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endParaRPr lang="en-GB" sz="1200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6" name="TextBox 86"/>
          <p:cNvSpPr txBox="1"/>
          <p:nvPr/>
        </p:nvSpPr>
        <p:spPr>
          <a:xfrm>
            <a:off x="8414423" y="4715181"/>
            <a:ext cx="782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200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endParaRPr lang="en-GB" sz="1200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7" name="Picture 9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804" y="5013256"/>
            <a:ext cx="697897" cy="720000"/>
          </a:xfrm>
          <a:prstGeom prst="rect">
            <a:avLst/>
          </a:prstGeom>
        </p:spPr>
      </p:pic>
      <p:sp>
        <p:nvSpPr>
          <p:cNvPr id="79" name="Rounded Rectangle 70"/>
          <p:cNvSpPr/>
          <p:nvPr/>
        </p:nvSpPr>
        <p:spPr>
          <a:xfrm>
            <a:off x="5353274" y="5013256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tl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80" name="Straight Connector 101"/>
          <p:cNvCxnSpPr/>
          <p:nvPr/>
        </p:nvCxnSpPr>
        <p:spPr>
          <a:xfrm flipV="1">
            <a:off x="2694378" y="3896718"/>
            <a:ext cx="60015" cy="46408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101"/>
          <p:cNvCxnSpPr/>
          <p:nvPr/>
        </p:nvCxnSpPr>
        <p:spPr>
          <a:xfrm flipV="1">
            <a:off x="2677639" y="3979264"/>
            <a:ext cx="5988003" cy="37968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101"/>
          <p:cNvCxnSpPr>
            <a:stCxn id="38" idx="2"/>
          </p:cNvCxnSpPr>
          <p:nvPr/>
        </p:nvCxnSpPr>
        <p:spPr>
          <a:xfrm flipH="1" flipV="1">
            <a:off x="3195155" y="3888366"/>
            <a:ext cx="2556284" cy="477889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101"/>
          <p:cNvCxnSpPr>
            <a:stCxn id="38" idx="2"/>
          </p:cNvCxnSpPr>
          <p:nvPr/>
        </p:nvCxnSpPr>
        <p:spPr>
          <a:xfrm flipV="1">
            <a:off x="5751439" y="3968247"/>
            <a:ext cx="3058219" cy="39800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Rectangle 95"/>
          <p:cNvSpPr/>
          <p:nvPr/>
        </p:nvSpPr>
        <p:spPr>
          <a:xfrm>
            <a:off x="7621666" y="4990524"/>
            <a:ext cx="2146742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15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fr-FR" sz="15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500" b="1" dirty="0" smtClean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1 </a:t>
            </a:r>
            <a:r>
              <a:rPr lang="en-US" sz="1500" b="1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second</a:t>
            </a:r>
          </a:p>
        </p:txBody>
      </p:sp>
      <p:pic>
        <p:nvPicPr>
          <p:cNvPr id="35" name="Picture 10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8754" y="5254256"/>
            <a:ext cx="506046" cy="50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86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UA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Parameterization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36" name="TextBox 24"/>
          <p:cNvSpPr txBox="1"/>
          <p:nvPr/>
        </p:nvSpPr>
        <p:spPr>
          <a:xfrm>
            <a:off x="2251064" y="2728476"/>
            <a:ext cx="553998" cy="82971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24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2279576" y="1995406"/>
            <a:ext cx="1459403" cy="756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fr-FR" sz="2400" b="1" i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DAPP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43" name="Straight Connector 23"/>
          <p:cNvCxnSpPr/>
          <p:nvPr/>
        </p:nvCxnSpPr>
        <p:spPr>
          <a:xfrm>
            <a:off x="2760283" y="2756082"/>
            <a:ext cx="0" cy="504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Connector 73"/>
          <p:cNvCxnSpPr/>
          <p:nvPr/>
        </p:nvCxnSpPr>
        <p:spPr>
          <a:xfrm>
            <a:off x="3194452" y="2742618"/>
            <a:ext cx="0" cy="504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78"/>
          <p:cNvSpPr txBox="1"/>
          <p:nvPr/>
        </p:nvSpPr>
        <p:spPr>
          <a:xfrm>
            <a:off x="3092413" y="2797934"/>
            <a:ext cx="553998" cy="46102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0" name="Elbow Connector 81"/>
          <p:cNvCxnSpPr/>
          <p:nvPr/>
        </p:nvCxnSpPr>
        <p:spPr>
          <a:xfrm rot="5400000">
            <a:off x="1883879" y="4215010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TextBox 85"/>
          <p:cNvSpPr txBox="1"/>
          <p:nvPr/>
        </p:nvSpPr>
        <p:spPr>
          <a:xfrm>
            <a:off x="1127448" y="4391087"/>
            <a:ext cx="836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7" name="Picture 9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842" y="4797232"/>
            <a:ext cx="697897" cy="720000"/>
          </a:xfrm>
          <a:prstGeom prst="rect">
            <a:avLst/>
          </a:prstGeom>
        </p:spPr>
      </p:pic>
      <p:cxnSp>
        <p:nvCxnSpPr>
          <p:cNvPr id="80" name="Straight Connector 101"/>
          <p:cNvCxnSpPr/>
          <p:nvPr/>
        </p:nvCxnSpPr>
        <p:spPr>
          <a:xfrm flipV="1">
            <a:off x="2433609" y="3260082"/>
            <a:ext cx="326674" cy="91467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70"/>
          <p:cNvSpPr/>
          <p:nvPr/>
        </p:nvSpPr>
        <p:spPr>
          <a:xfrm>
            <a:off x="3747184" y="4779383"/>
            <a:ext cx="720000" cy="720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tl</a:t>
            </a:r>
            <a:endParaRPr lang="en-GB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9" name="Elbow Connector 84"/>
          <p:cNvCxnSpPr/>
          <p:nvPr/>
        </p:nvCxnSpPr>
        <p:spPr>
          <a:xfrm rot="16200000" flipV="1">
            <a:off x="3588485" y="4244518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0" name="Straight Connector 101"/>
          <p:cNvCxnSpPr/>
          <p:nvPr/>
        </p:nvCxnSpPr>
        <p:spPr>
          <a:xfrm flipH="1" flipV="1">
            <a:off x="3194453" y="3246619"/>
            <a:ext cx="459284" cy="92813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90"/>
          <p:cNvSpPr txBox="1"/>
          <p:nvPr/>
        </p:nvSpPr>
        <p:spPr>
          <a:xfrm>
            <a:off x="3911240" y="4454224"/>
            <a:ext cx="1392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sz="1800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endParaRPr lang="en-GB" sz="1800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86" name="Connecteur droit 85"/>
          <p:cNvCxnSpPr/>
          <p:nvPr/>
        </p:nvCxnSpPr>
        <p:spPr>
          <a:xfrm>
            <a:off x="4869082" y="3260082"/>
            <a:ext cx="2412000" cy="12986"/>
          </a:xfrm>
          <a:prstGeom prst="line">
            <a:avLst/>
          </a:prstGeom>
          <a:ln w="114300">
            <a:head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ZoneTexte 16"/>
          <p:cNvSpPr txBox="1"/>
          <p:nvPr/>
        </p:nvSpPr>
        <p:spPr>
          <a:xfrm>
            <a:off x="5354565" y="2804500"/>
            <a:ext cx="18794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b="1" i="1" dirty="0" err="1" smtClean="0"/>
              <a:t>rendering</a:t>
            </a:r>
            <a:endParaRPr lang="en-US" b="1" i="1" dirty="0"/>
          </a:p>
        </p:txBody>
      </p:sp>
      <p:sp>
        <p:nvSpPr>
          <p:cNvPr id="20" name="Trapèze 19"/>
          <p:cNvSpPr/>
          <p:nvPr/>
        </p:nvSpPr>
        <p:spPr>
          <a:xfrm rot="16200000">
            <a:off x="7017784" y="3198656"/>
            <a:ext cx="460703" cy="144000"/>
          </a:xfrm>
          <a:prstGeom prst="trapezoid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24"/>
          <p:cNvSpPr txBox="1"/>
          <p:nvPr/>
        </p:nvSpPr>
        <p:spPr>
          <a:xfrm>
            <a:off x="8338891" y="2736052"/>
            <a:ext cx="553998" cy="829714"/>
          </a:xfrm>
          <a:prstGeom prst="rect">
            <a:avLst/>
          </a:prstGeom>
          <a:noFill/>
        </p:spPr>
        <p:txBody>
          <a:bodyPr vert="vert270" wrap="none" rtlCol="0">
            <a:spAutoFit/>
          </a:bodyPr>
          <a:lstStyle/>
          <a:p>
            <a:pPr>
              <a:defRPr/>
            </a:pPr>
            <a:r>
              <a:rPr lang="fr-FR" sz="2400" b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8364448" y="1988840"/>
            <a:ext cx="1459403" cy="756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fr-FR" sz="2400" b="1" i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DAPP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3" name="Straight Connector 23"/>
          <p:cNvCxnSpPr/>
          <p:nvPr/>
        </p:nvCxnSpPr>
        <p:spPr>
          <a:xfrm>
            <a:off x="8845155" y="2749516"/>
            <a:ext cx="0" cy="504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4" name="Straight Connector 73"/>
          <p:cNvCxnSpPr/>
          <p:nvPr/>
        </p:nvCxnSpPr>
        <p:spPr>
          <a:xfrm>
            <a:off x="9279324" y="2736052"/>
            <a:ext cx="0" cy="50400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5" name="TextBox 78"/>
          <p:cNvSpPr txBox="1"/>
          <p:nvPr/>
        </p:nvSpPr>
        <p:spPr>
          <a:xfrm>
            <a:off x="9235922" y="2706078"/>
            <a:ext cx="553998" cy="56394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pPr>
              <a:defRPr/>
            </a:pPr>
            <a:r>
              <a:rPr lang="fr-FR" sz="2400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endParaRPr lang="en-GB" sz="24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6" name="Elbow Connector 81"/>
          <p:cNvCxnSpPr/>
          <p:nvPr/>
        </p:nvCxnSpPr>
        <p:spPr>
          <a:xfrm rot="5400000">
            <a:off x="8114468" y="4218845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7" name="TextBox 85"/>
          <p:cNvSpPr txBox="1"/>
          <p:nvPr/>
        </p:nvSpPr>
        <p:spPr>
          <a:xfrm>
            <a:off x="7225702" y="4359580"/>
            <a:ext cx="836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</a:t>
            </a:r>
            <a:endParaRPr lang="en-GB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9" name="Straight Connector 101"/>
          <p:cNvCxnSpPr/>
          <p:nvPr/>
        </p:nvCxnSpPr>
        <p:spPr>
          <a:xfrm flipV="1">
            <a:off x="8675378" y="3260083"/>
            <a:ext cx="169777" cy="897843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Elbow Connector 84"/>
          <p:cNvCxnSpPr/>
          <p:nvPr/>
        </p:nvCxnSpPr>
        <p:spPr>
          <a:xfrm rot="16200000" flipV="1">
            <a:off x="9465773" y="4237952"/>
            <a:ext cx="622300" cy="482771"/>
          </a:xfrm>
          <a:prstGeom prst="bent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2" name="Straight Connector 101"/>
          <p:cNvCxnSpPr/>
          <p:nvPr/>
        </p:nvCxnSpPr>
        <p:spPr>
          <a:xfrm flipH="1" flipV="1">
            <a:off x="9279324" y="3246618"/>
            <a:ext cx="256214" cy="92157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90"/>
          <p:cNvSpPr txBox="1"/>
          <p:nvPr/>
        </p:nvSpPr>
        <p:spPr>
          <a:xfrm>
            <a:off x="9823851" y="4387094"/>
            <a:ext cx="12943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fr-FR" b="1" i="1" dirty="0" err="1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endParaRPr lang="en-GB" b="1" i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9408368" y="4778297"/>
            <a:ext cx="2016224" cy="32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16574"/>
            <a:r>
              <a:rPr lang="fr-FR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C1: CELL</a:t>
            </a:r>
            <a:endParaRPr lang="fr-FR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9408368" y="5066375"/>
            <a:ext cx="2016224" cy="41273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0" rtlCol="0" anchor="t"/>
          <a:lstStyle/>
          <a:p>
            <a:pPr defTabSz="1116574"/>
            <a:r>
              <a:rPr lang="fr-FR" sz="18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 </a:t>
            </a:r>
            <a:r>
              <a:rPr lang="fr-FR" sz="18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8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= 1</a:t>
            </a:r>
          </a:p>
        </p:txBody>
      </p:sp>
      <p:sp>
        <p:nvSpPr>
          <p:cNvPr id="93" name="Rectangle 92"/>
          <p:cNvSpPr/>
          <p:nvPr/>
        </p:nvSpPr>
        <p:spPr>
          <a:xfrm>
            <a:off x="6960096" y="4778297"/>
            <a:ext cx="1827783" cy="32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16574"/>
            <a:r>
              <a:rPr lang="fr-FR" b="1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</a:t>
            </a:r>
            <a:r>
              <a:rPr lang="fr-FR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1: </a:t>
            </a:r>
            <a:r>
              <a:rPr lang="fr-FR" b="1" dirty="0" err="1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Pacman</a:t>
            </a:r>
            <a:endParaRPr lang="fr-FR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6960096" y="5066374"/>
            <a:ext cx="1828800" cy="432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0" rtlCol="0" anchor="t"/>
          <a:lstStyle/>
          <a:p>
            <a:pPr defTabSz="1116574"/>
            <a:endParaRPr lang="en-GB" sz="18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436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79376" y="310201"/>
            <a:ext cx="11305256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MT &lt; &gt; MA Coordination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839416" y="1196752"/>
            <a:ext cx="95770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  <a:defRPr/>
            </a:pPr>
            <a:r>
              <a:rPr lang="fr-BE" sz="2400" b="1" dirty="0">
                <a:solidFill>
                  <a:prstClr val="black"/>
                </a:solidFill>
              </a:rPr>
              <a:t>How </a:t>
            </a:r>
            <a:r>
              <a:rPr lang="en-US" sz="2400" b="1" dirty="0" smtClean="0">
                <a:solidFill>
                  <a:prstClr val="black"/>
                </a:solidFill>
              </a:rPr>
              <a:t>to </a:t>
            </a:r>
            <a:r>
              <a:rPr lang="en-US" sz="2400" b="1" u="sng" dirty="0" smtClean="0">
                <a:solidFill>
                  <a:srgbClr val="C00000"/>
                </a:solidFill>
              </a:rPr>
              <a:t>coordinate </a:t>
            </a:r>
            <a:r>
              <a:rPr lang="en-US" sz="2400" b="1" dirty="0" smtClean="0">
                <a:solidFill>
                  <a:prstClr val="black"/>
                </a:solidFill>
              </a:rPr>
              <a:t> the MT Engine with AM Engine  ?</a:t>
            </a:r>
            <a:endParaRPr lang="en-US" sz="2400" b="1" dirty="0">
              <a:solidFill>
                <a:prstClr val="black"/>
              </a:solidFill>
            </a:endParaRP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fr-BE" sz="2400" b="1" dirty="0" err="1" smtClean="0">
                <a:solidFill>
                  <a:srgbClr val="C00000"/>
                </a:solidFill>
                <a:latin typeface="LinLibertineT"/>
              </a:rPr>
              <a:t>Locate</a:t>
            </a:r>
            <a:r>
              <a:rPr lang="fr-BE" sz="2400" b="1" dirty="0" smtClean="0">
                <a:solidFill>
                  <a:srgbClr val="C00000"/>
                </a:solidFill>
                <a:latin typeface="LinLibertineT"/>
              </a:rPr>
              <a:t> </a:t>
            </a:r>
            <a:r>
              <a:rPr lang="fr-BE" sz="2400" b="1" dirty="0" err="1" smtClean="0">
                <a:solidFill>
                  <a:srgbClr val="C00000"/>
                </a:solidFill>
                <a:latin typeface="LinLibertineT"/>
              </a:rPr>
              <a:t>relevent</a:t>
            </a:r>
            <a:r>
              <a:rPr lang="fr-BE" sz="2400" b="1" dirty="0" smtClean="0">
                <a:solidFill>
                  <a:srgbClr val="C00000"/>
                </a:solidFill>
                <a:latin typeface="LinLibertineT"/>
              </a:rPr>
              <a:t> </a:t>
            </a:r>
            <a:r>
              <a:rPr lang="fr-BE" sz="2400" b="1" dirty="0" err="1" smtClean="0">
                <a:solidFill>
                  <a:srgbClr val="C00000"/>
                </a:solidFill>
                <a:latin typeface="LinLibertineT"/>
              </a:rPr>
              <a:t>TUs</a:t>
            </a:r>
            <a:endParaRPr lang="fr-BE" sz="2400" b="1" dirty="0">
              <a:solidFill>
                <a:srgbClr val="C00000"/>
              </a:solidFill>
              <a:latin typeface="LinLibertineT"/>
            </a:endParaRPr>
          </a:p>
          <a:p>
            <a:pPr marL="800100" lvl="1" indent="-342900">
              <a:lnSpc>
                <a:spcPct val="25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latin typeface="LinLibertineT"/>
              </a:rPr>
              <a:t>Annotating TUs, i.e.  </a:t>
            </a:r>
            <a:r>
              <a:rPr lang="en-US" sz="2400" dirty="0">
                <a:solidFill>
                  <a:srgbClr val="0066FF"/>
                </a:solidFill>
              </a:rPr>
              <a:t>@Step</a:t>
            </a:r>
            <a:r>
              <a:rPr lang="en-US" sz="2400" dirty="0">
                <a:solidFill>
                  <a:prstClr val="black"/>
                </a:solidFill>
              </a:rPr>
              <a:t> </a:t>
            </a:r>
            <a:r>
              <a:rPr lang="en-US" sz="2400" dirty="0" smtClean="0">
                <a:solidFill>
                  <a:prstClr val="black"/>
                </a:solidFill>
              </a:rPr>
              <a:t>annotation</a:t>
            </a:r>
            <a:endParaRPr lang="fr-BE" sz="2400" b="1" dirty="0" smtClean="0">
              <a:solidFill>
                <a:srgbClr val="C00000"/>
              </a:solidFill>
              <a:latin typeface="LinLibertineT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  <a:defRPr/>
            </a:pPr>
            <a:r>
              <a:rPr lang="en-US" sz="2400" b="1" dirty="0" smtClean="0">
                <a:solidFill>
                  <a:srgbClr val="C00000"/>
                </a:solidFill>
              </a:rPr>
              <a:t>Enable Communication between Engines</a:t>
            </a:r>
          </a:p>
          <a:p>
            <a:pPr marL="914400" lvl="1" indent="-457200">
              <a:lnSpc>
                <a:spcPct val="200000"/>
              </a:lnSpc>
              <a:buFont typeface="Wingdings" panose="05000000000000000000" pitchFamily="2" charset="2"/>
              <a:buChar char="§"/>
              <a:defRPr/>
            </a:pPr>
            <a:r>
              <a:rPr lang="en-US" sz="2400" dirty="0">
                <a:solidFill>
                  <a:srgbClr val="000000"/>
                </a:solidFill>
                <a:latin typeface="LinLibertineT"/>
              </a:rPr>
              <a:t> Interactive Exploration </a:t>
            </a:r>
            <a:r>
              <a:rPr lang="en-US" sz="2400" dirty="0" smtClean="0">
                <a:solidFill>
                  <a:srgbClr val="000000"/>
                </a:solidFill>
                <a:latin typeface="LinLibertineT"/>
              </a:rPr>
              <a:t>Services</a:t>
            </a:r>
            <a:endParaRPr lang="en-US" sz="800" b="1" i="1" spc="-5" dirty="0">
              <a:solidFill>
                <a:prstClr val="black"/>
              </a:solidFill>
              <a:latin typeface="Verdana"/>
              <a:ea typeface="+mn-ea"/>
              <a:cs typeface="Verdan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824192" y="1988840"/>
            <a:ext cx="3960440" cy="1475984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rtlCol="0" anchor="t" anchorCtr="0"/>
          <a:lstStyle/>
          <a:p>
            <a:pPr algn="ctr">
              <a:defRPr/>
            </a:pPr>
            <a:r>
              <a:rPr lang="fr-FR" sz="1050" b="1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Transformation  </a:t>
            </a:r>
            <a:r>
              <a:rPr lang="fr-FR" sz="1050" b="1" dirty="0" err="1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Specification</a:t>
            </a:r>
            <a:endParaRPr lang="en-US" sz="105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0" name="Tableau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5128196"/>
              </p:ext>
            </p:extLst>
          </p:nvPr>
        </p:nvGraphicFramePr>
        <p:xfrm>
          <a:off x="7896200" y="2177778"/>
          <a:ext cx="3816424" cy="12275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16424">
                  <a:extLst>
                    <a:ext uri="{9D8B030D-6E8A-4147-A177-3AD203B41FA5}">
                      <a16:colId xmlns:a16="http://schemas.microsoft.com/office/drawing/2014/main" val="1282562216"/>
                    </a:ext>
                  </a:extLst>
                </a:gridCol>
              </a:tblGrid>
              <a:tr h="1227592">
                <a:tc>
                  <a:txBody>
                    <a:bodyPr/>
                    <a:lstStyle/>
                    <a:p>
                      <a:pPr marL="5143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200" b="1" spc="10" dirty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class PacMan</a:t>
                      </a:r>
                      <a:r>
                        <a:rPr sz="1200" b="1" spc="-70" dirty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200" b="1" spc="10" dirty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{</a:t>
                      </a:r>
                      <a:endParaRPr sz="1200" dirty="0">
                        <a:latin typeface="Courier New"/>
                        <a:cs typeface="Courier New"/>
                      </a:endParaRPr>
                    </a:p>
                    <a:p>
                      <a:pPr marL="87630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200" b="1" spc="10" dirty="0" smtClean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...</a:t>
                      </a:r>
                      <a:endParaRPr lang="fr-FR" sz="1200" b="1" spc="10" dirty="0" smtClean="0">
                        <a:solidFill>
                          <a:srgbClr val="006FC0"/>
                        </a:solidFill>
                        <a:latin typeface="Courier New"/>
                        <a:cs typeface="Courier New"/>
                      </a:endParaRPr>
                    </a:p>
                    <a:p>
                      <a:pPr marL="8763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2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uLnTx/>
                          <a:uFillTx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urier New" panose="02070309020205020404" pitchFamily="49" charset="0"/>
                        </a:rPr>
                        <a:t>@Step</a:t>
                      </a:r>
                      <a:endParaRPr sz="1600" dirty="0">
                        <a:latin typeface="Courier New"/>
                        <a:cs typeface="Courier New"/>
                      </a:endParaRPr>
                    </a:p>
                    <a:p>
                      <a:pPr marL="51435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200" b="1" spc="10" dirty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def </a:t>
                      </a:r>
                      <a:r>
                        <a:rPr sz="1200" i="1" spc="10" dirty="0">
                          <a:solidFill>
                            <a:srgbClr val="006FC0"/>
                          </a:solidFill>
                          <a:latin typeface="Courier New"/>
                          <a:cs typeface="Courier New"/>
                        </a:rPr>
                        <a:t>boolean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moveR()</a:t>
                      </a:r>
                      <a:r>
                        <a:rPr sz="1200" spc="-55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{</a:t>
                      </a:r>
                      <a:endParaRPr sz="1200" dirty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  <a:p>
                      <a:pPr marL="195580" marR="64769" indent="-72390">
                        <a:lnSpc>
                          <a:spcPct val="100000"/>
                        </a:lnSpc>
                      </a:pPr>
                      <a:r>
                        <a:rPr sz="1200" b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if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(self.in.right !=</a:t>
                      </a:r>
                      <a:r>
                        <a:rPr sz="1200" spc="-4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null){  self.in </a:t>
                      </a:r>
                      <a:r>
                        <a:rPr sz="1200" b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= </a:t>
                      </a:r>
                      <a:r>
                        <a:rPr sz="120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self.in.</a:t>
                      </a:r>
                      <a:r>
                        <a:rPr sz="1200" spc="-55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lang="en-US" sz="1200" spc="10" dirty="0" smtClean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R</a:t>
                      </a:r>
                      <a:r>
                        <a:rPr sz="1200" spc="10" dirty="0" smtClean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ight</a:t>
                      </a:r>
                      <a:r>
                        <a:rPr lang="fr-BE" sz="1200" spc="10" dirty="0" smtClean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}</a:t>
                      </a:r>
                      <a:endParaRPr sz="1200" dirty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</a:txBody>
                  <a:tcPr marL="0" marR="0" marT="36830" marB="0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572535"/>
                  </a:ext>
                </a:extLst>
              </a:tr>
            </a:tbl>
          </a:graphicData>
        </a:graphic>
      </p:graphicFrame>
      <p:sp>
        <p:nvSpPr>
          <p:cNvPr id="8" name="Rectangle 7"/>
          <p:cNvSpPr/>
          <p:nvPr/>
        </p:nvSpPr>
        <p:spPr>
          <a:xfrm>
            <a:off x="7968736" y="3405370"/>
            <a:ext cx="4752000" cy="228204"/>
          </a:xfrm>
          <a:prstGeom prst="rect">
            <a:avLst/>
          </a:prstGeom>
        </p:spPr>
        <p:txBody>
          <a:bodyPr lIns="0" rIns="0" bIns="0">
            <a:spAutoFit/>
          </a:bodyPr>
          <a:lstStyle/>
          <a:p>
            <a:pPr lvl="2">
              <a:lnSpc>
                <a:spcPct val="150000"/>
              </a:lnSpc>
              <a:defRPr/>
            </a:pPr>
            <a:r>
              <a:rPr lang="fr-FR" sz="900" b="1" i="1" dirty="0" err="1">
                <a:solidFill>
                  <a:prstClr val="black"/>
                </a:solidFill>
              </a:rPr>
              <a:t>GeMoC</a:t>
            </a:r>
            <a:r>
              <a:rPr lang="fr-FR" sz="900" b="1" i="1" dirty="0">
                <a:solidFill>
                  <a:prstClr val="black"/>
                </a:solidFill>
              </a:rPr>
              <a:t> </a:t>
            </a:r>
            <a:r>
              <a:rPr lang="fr-FR" sz="900" b="1" i="1" dirty="0" err="1">
                <a:solidFill>
                  <a:prstClr val="black"/>
                </a:solidFill>
              </a:rPr>
              <a:t>approach</a:t>
            </a:r>
            <a:r>
              <a:rPr lang="fr-FR" sz="900" b="1" i="1" dirty="0">
                <a:solidFill>
                  <a:prstClr val="black"/>
                </a:solidFill>
              </a:rPr>
              <a:t> for </a:t>
            </a:r>
            <a:r>
              <a:rPr lang="fr-FR" sz="900" b="1" i="1" dirty="0" err="1">
                <a:solidFill>
                  <a:prstClr val="black"/>
                </a:solidFill>
              </a:rPr>
              <a:t>debugging</a:t>
            </a:r>
            <a:r>
              <a:rPr lang="fr-FR" sz="900" b="1" i="1" dirty="0">
                <a:solidFill>
                  <a:prstClr val="black"/>
                </a:solidFill>
              </a:rPr>
              <a:t> </a:t>
            </a:r>
            <a:r>
              <a:rPr lang="fr-FR" sz="900" dirty="0">
                <a:solidFill>
                  <a:prstClr val="black"/>
                </a:solidFill>
              </a:rPr>
              <a:t>[</a:t>
            </a:r>
            <a:r>
              <a:rPr lang="fr-FR" sz="900" i="1" dirty="0">
                <a:solidFill>
                  <a:prstClr val="black"/>
                </a:solidFill>
              </a:rPr>
              <a:t>Erwan B., et al</a:t>
            </a:r>
            <a:r>
              <a:rPr lang="fr-FR" sz="900" dirty="0">
                <a:solidFill>
                  <a:prstClr val="black"/>
                </a:solidFill>
              </a:rPr>
              <a:t>. 2018]</a:t>
            </a:r>
            <a:endParaRPr lang="en-US" sz="900" b="1" dirty="0">
              <a:solidFill>
                <a:prstClr val="black"/>
              </a:solidFill>
            </a:endParaRPr>
          </a:p>
        </p:txBody>
      </p:sp>
      <p:sp>
        <p:nvSpPr>
          <p:cNvPr id="3" name="Rectangle à coins arrondis 2"/>
          <p:cNvSpPr/>
          <p:nvPr/>
        </p:nvSpPr>
        <p:spPr>
          <a:xfrm>
            <a:off x="8016552" y="4869160"/>
            <a:ext cx="1044000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spc="-5" dirty="0">
                <a:solidFill>
                  <a:prstClr val="black"/>
                </a:solidFill>
                <a:latin typeface="Verdana"/>
                <a:cs typeface="Verdana"/>
              </a:rPr>
              <a:t>breakpoint</a:t>
            </a:r>
          </a:p>
        </p:txBody>
      </p:sp>
      <p:sp>
        <p:nvSpPr>
          <p:cNvPr id="9" name="Rectangle à coins arrondis 8"/>
          <p:cNvSpPr/>
          <p:nvPr/>
        </p:nvSpPr>
        <p:spPr>
          <a:xfrm>
            <a:off x="9276808" y="4869160"/>
            <a:ext cx="1044000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spc="-5" dirty="0" err="1">
                <a:solidFill>
                  <a:prstClr val="black"/>
                </a:solidFill>
                <a:latin typeface="Verdana"/>
                <a:cs typeface="Verdana"/>
              </a:rPr>
              <a:t>stepInto</a:t>
            </a:r>
            <a:endParaRPr lang="en-US" sz="1100" i="1" spc="-5" dirty="0">
              <a:solidFill>
                <a:prstClr val="black"/>
              </a:solidFill>
              <a:latin typeface="Verdana"/>
              <a:cs typeface="Verdana"/>
            </a:endParaRPr>
          </a:p>
        </p:txBody>
      </p:sp>
      <p:sp>
        <p:nvSpPr>
          <p:cNvPr id="11" name="Rectangle à coins arrondis 10"/>
          <p:cNvSpPr/>
          <p:nvPr/>
        </p:nvSpPr>
        <p:spPr>
          <a:xfrm>
            <a:off x="10452600" y="4873725"/>
            <a:ext cx="1044000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1000"/>
              </a:lnSpc>
            </a:pPr>
            <a:r>
              <a:rPr lang="en-US" sz="1100" i="1" spc="-5" dirty="0" err="1">
                <a:solidFill>
                  <a:prstClr val="black"/>
                </a:solidFill>
                <a:latin typeface="Verdana"/>
                <a:cs typeface="Verdana"/>
              </a:rPr>
              <a:t>stepOver</a:t>
            </a:r>
            <a:endParaRPr lang="en-US" sz="1100" i="1" spc="-5" dirty="0">
              <a:solidFill>
                <a:prstClr val="black"/>
              </a:solidFill>
              <a:latin typeface="Verdana"/>
              <a:cs typeface="Verdana"/>
            </a:endParaRPr>
          </a:p>
        </p:txBody>
      </p:sp>
      <p:sp>
        <p:nvSpPr>
          <p:cNvPr id="12" name="Rectangle à coins arrondis 11"/>
          <p:cNvSpPr/>
          <p:nvPr/>
        </p:nvSpPr>
        <p:spPr>
          <a:xfrm>
            <a:off x="8016552" y="5307899"/>
            <a:ext cx="1044000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spc="-5" dirty="0" err="1">
                <a:solidFill>
                  <a:prstClr val="black"/>
                </a:solidFill>
                <a:latin typeface="Verdana"/>
                <a:cs typeface="Verdana"/>
              </a:rPr>
              <a:t>stepOut</a:t>
            </a:r>
            <a:endParaRPr lang="en-US" sz="1100" i="1" spc="-5" dirty="0">
              <a:solidFill>
                <a:prstClr val="black"/>
              </a:solidFill>
              <a:latin typeface="Verdana"/>
              <a:cs typeface="Verdana"/>
            </a:endParaRPr>
          </a:p>
        </p:txBody>
      </p:sp>
      <p:sp>
        <p:nvSpPr>
          <p:cNvPr id="13" name="Rectangle à coins arrondis 12"/>
          <p:cNvSpPr/>
          <p:nvPr/>
        </p:nvSpPr>
        <p:spPr>
          <a:xfrm>
            <a:off x="9240688" y="5307899"/>
            <a:ext cx="1103784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i="1" spc="-5" dirty="0">
                <a:solidFill>
                  <a:prstClr val="black"/>
                </a:solidFill>
                <a:latin typeface="Verdana"/>
                <a:cs typeface="Verdana"/>
              </a:rPr>
              <a:t>play</a:t>
            </a:r>
          </a:p>
        </p:txBody>
      </p:sp>
      <p:sp>
        <p:nvSpPr>
          <p:cNvPr id="14" name="Rectangle à coins arrondis 13"/>
          <p:cNvSpPr/>
          <p:nvPr/>
        </p:nvSpPr>
        <p:spPr>
          <a:xfrm>
            <a:off x="10452600" y="5312464"/>
            <a:ext cx="1044000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>
              <a:lnSpc>
                <a:spcPts val="1000"/>
              </a:lnSpc>
            </a:pPr>
            <a:r>
              <a:rPr lang="en-US" sz="1100" i="1" spc="-5" dirty="0">
                <a:solidFill>
                  <a:prstClr val="black"/>
                </a:solidFill>
                <a:latin typeface="Verdana"/>
                <a:cs typeface="Verdana"/>
              </a:rPr>
              <a:t>examine </a:t>
            </a:r>
            <a:endParaRPr lang="en-US" sz="1100" i="1" spc="-5" dirty="0" smtClean="0">
              <a:solidFill>
                <a:prstClr val="black"/>
              </a:solidFill>
              <a:latin typeface="Verdana"/>
              <a:cs typeface="Verdana"/>
            </a:endParaRPr>
          </a:p>
          <a:p>
            <a:pPr algn="ctr">
              <a:lnSpc>
                <a:spcPts val="1000"/>
              </a:lnSpc>
            </a:pPr>
            <a:r>
              <a:rPr lang="en-US" sz="1100" i="1" spc="-5" dirty="0" smtClean="0">
                <a:solidFill>
                  <a:prstClr val="black"/>
                </a:solidFill>
                <a:latin typeface="Verdana"/>
                <a:cs typeface="Verdana"/>
              </a:rPr>
              <a:t>steps </a:t>
            </a:r>
            <a:endParaRPr lang="en-US" sz="1100" i="1" spc="-5" dirty="0">
              <a:solidFill>
                <a:prstClr val="black"/>
              </a:solidFill>
              <a:latin typeface="Verdana"/>
              <a:cs typeface="Verdana"/>
            </a:endParaRPr>
          </a:p>
        </p:txBody>
      </p:sp>
      <p:sp>
        <p:nvSpPr>
          <p:cNvPr id="15" name="Rectangle à coins arrondis 14"/>
          <p:cNvSpPr/>
          <p:nvPr/>
        </p:nvSpPr>
        <p:spPr>
          <a:xfrm>
            <a:off x="9204176" y="5769206"/>
            <a:ext cx="1200472" cy="360040"/>
          </a:xfrm>
          <a:prstGeom prst="round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000"/>
              </a:lnSpc>
            </a:pPr>
            <a:r>
              <a:rPr lang="en-US" sz="1100" i="1" spc="-5" dirty="0">
                <a:solidFill>
                  <a:prstClr val="black"/>
                </a:solidFill>
                <a:latin typeface="Verdana"/>
                <a:cs typeface="Verdana"/>
              </a:rPr>
              <a:t>examine model state</a:t>
            </a:r>
          </a:p>
        </p:txBody>
      </p:sp>
    </p:spTree>
    <p:extLst>
      <p:ext uri="{BB962C8B-B14F-4D97-AF65-F5344CB8AC3E}">
        <p14:creationId xmlns:p14="http://schemas.microsoft.com/office/powerpoint/2010/main" val="3982831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28734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125" name="object 36"/>
          <p:cNvSpPr/>
          <p:nvPr/>
        </p:nvSpPr>
        <p:spPr>
          <a:xfrm>
            <a:off x="431081" y="2996952"/>
            <a:ext cx="2656399" cy="604274"/>
          </a:xfrm>
          <a:custGeom>
            <a:avLst/>
            <a:gdLst/>
            <a:ahLst/>
            <a:cxnLst/>
            <a:rect l="l" t="t" r="r" b="b"/>
            <a:pathLst>
              <a:path w="1644650" h="488950">
                <a:moveTo>
                  <a:pt x="1562867" y="0"/>
                </a:moveTo>
                <a:lnTo>
                  <a:pt x="81436" y="0"/>
                </a:lnTo>
                <a:lnTo>
                  <a:pt x="49737" y="6399"/>
                </a:lnTo>
                <a:lnTo>
                  <a:pt x="23852" y="23852"/>
                </a:lnTo>
                <a:lnTo>
                  <a:pt x="6399" y="49738"/>
                </a:lnTo>
                <a:lnTo>
                  <a:pt x="0" y="81437"/>
                </a:lnTo>
                <a:lnTo>
                  <a:pt x="0" y="488612"/>
                </a:lnTo>
                <a:lnTo>
                  <a:pt x="1644304" y="488612"/>
                </a:lnTo>
                <a:lnTo>
                  <a:pt x="1644304" y="81437"/>
                </a:lnTo>
                <a:lnTo>
                  <a:pt x="1637904" y="49738"/>
                </a:lnTo>
                <a:lnTo>
                  <a:pt x="1620451" y="23852"/>
                </a:lnTo>
                <a:lnTo>
                  <a:pt x="1594566" y="6399"/>
                </a:lnTo>
                <a:lnTo>
                  <a:pt x="1562867" y="0"/>
                </a:lnTo>
                <a:close/>
              </a:path>
            </a:pathLst>
          </a:custGeom>
          <a:noFill/>
          <a:ln w="19050"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</a:rPr>
              <a:t>Lack of ﬂexibility </a:t>
            </a:r>
            <a:r>
              <a:rPr lang="en-US" sz="1200" dirty="0"/>
              <a:t>in MA</a:t>
            </a:r>
          </a:p>
          <a:p>
            <a:pPr algn="ctr">
              <a:lnSpc>
                <a:spcPct val="150000"/>
              </a:lnSpc>
            </a:pPr>
            <a:r>
              <a:rPr lang="en-US" sz="1200" b="1" dirty="0">
                <a:solidFill>
                  <a:srgbClr val="FF0000"/>
                </a:solidFill>
              </a:rPr>
              <a:t>Enable the reuse of AUs </a:t>
            </a:r>
          </a:p>
          <a:p>
            <a:pPr algn="ctr">
              <a:lnSpc>
                <a:spcPct val="150000"/>
              </a:lnSpc>
            </a:pPr>
            <a:endParaRPr sz="1200" dirty="0"/>
          </a:p>
        </p:txBody>
      </p:sp>
      <p:sp>
        <p:nvSpPr>
          <p:cNvPr id="39" name="Rectangle à coins arrondis 38"/>
          <p:cNvSpPr/>
          <p:nvPr/>
        </p:nvSpPr>
        <p:spPr>
          <a:xfrm>
            <a:off x="4727847" y="1772816"/>
            <a:ext cx="6840761" cy="4536504"/>
          </a:xfrm>
          <a:prstGeom prst="roundRect">
            <a:avLst>
              <a:gd name="adj" fmla="val 3637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38"/>
          <p:cNvSpPr txBox="1"/>
          <p:nvPr/>
        </p:nvSpPr>
        <p:spPr>
          <a:xfrm>
            <a:off x="1883695" y="1772816"/>
            <a:ext cx="5536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0..*</a:t>
            </a:r>
            <a:endParaRPr lang="en-GB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431081" y="1835504"/>
            <a:ext cx="773806" cy="276225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</a:t>
            </a:r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0" name="Straight Connector 2"/>
          <p:cNvCxnSpPr/>
          <p:nvPr/>
        </p:nvCxnSpPr>
        <p:spPr>
          <a:xfrm>
            <a:off x="1204887" y="1973617"/>
            <a:ext cx="118800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1" name="TextBox 175"/>
          <p:cNvSpPr txBox="1"/>
          <p:nvPr/>
        </p:nvSpPr>
        <p:spPr>
          <a:xfrm>
            <a:off x="1203684" y="1772816"/>
            <a:ext cx="5536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0..*</a:t>
            </a:r>
            <a:endParaRPr lang="en-GB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855640" y="1700808"/>
            <a:ext cx="2233304" cy="24282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2330450" marR="408305" indent="-1914525">
              <a:lnSpc>
                <a:spcPts val="2110"/>
              </a:lnSpc>
              <a:spcBef>
                <a:spcPts val="315"/>
              </a:spcBef>
            </a:pPr>
            <a:r>
              <a:rPr lang="fr-FR" sz="1400" b="1" spc="10" dirty="0" smtClean="0">
                <a:latin typeface="Arial"/>
                <a:cs typeface="Arial"/>
              </a:rPr>
              <a:t>Key Challenges </a:t>
            </a:r>
            <a:endParaRPr lang="fr-FR" sz="1400" dirty="0">
              <a:latin typeface="Arial"/>
              <a:cs typeface="Arial"/>
            </a:endParaRPr>
          </a:p>
        </p:txBody>
      </p:sp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3"/>
          <a:srcRect l="4610" t="7081" r="16440" b="26806"/>
          <a:stretch/>
        </p:blipFill>
        <p:spPr>
          <a:xfrm rot="21195310">
            <a:off x="9326176" y="2394929"/>
            <a:ext cx="1036249" cy="648000"/>
          </a:xfrm>
          <a:prstGeom prst="rect">
            <a:avLst/>
          </a:prstGeom>
        </p:spPr>
      </p:pic>
      <p:sp>
        <p:nvSpPr>
          <p:cNvPr id="26" name="Flèche droite rayée 25"/>
          <p:cNvSpPr/>
          <p:nvPr/>
        </p:nvSpPr>
        <p:spPr>
          <a:xfrm rot="719548">
            <a:off x="8983536" y="2315336"/>
            <a:ext cx="2117736" cy="562099"/>
          </a:xfrm>
          <a:prstGeom prst="stripedRightArrow">
            <a:avLst>
              <a:gd name="adj1" fmla="val 26670"/>
              <a:gd name="adj2" fmla="val 35002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prstClr val="white"/>
              </a:solidFill>
            </a:endParaRPr>
          </a:p>
        </p:txBody>
      </p:sp>
      <p:sp>
        <p:nvSpPr>
          <p:cNvPr id="27" name="ZoneTexte 26"/>
          <p:cNvSpPr txBox="1"/>
          <p:nvPr/>
        </p:nvSpPr>
        <p:spPr>
          <a:xfrm rot="665822">
            <a:off x="8841098" y="2224122"/>
            <a:ext cx="21403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prstClr val="black"/>
                </a:solidFill>
              </a:rPr>
              <a:t>Complex Rendering </a:t>
            </a:r>
            <a:r>
              <a:rPr lang="en-US" sz="1200" dirty="0" smtClean="0">
                <a:solidFill>
                  <a:prstClr val="black"/>
                </a:solidFill>
              </a:rPr>
              <a:t>Patterns</a:t>
            </a:r>
            <a:endParaRPr lang="en-US" sz="1200" dirty="0">
              <a:solidFill>
                <a:prstClr val="black"/>
              </a:solidFill>
            </a:endParaRPr>
          </a:p>
        </p:txBody>
      </p:sp>
      <p:pic>
        <p:nvPicPr>
          <p:cNvPr id="28" name="Image 27"/>
          <p:cNvPicPr>
            <a:picLocks noChangeAspect="1"/>
          </p:cNvPicPr>
          <p:nvPr/>
        </p:nvPicPr>
        <p:blipFill rotWithShape="1">
          <a:blip r:embed="rId4"/>
          <a:srcRect l="9677" t="13289" r="8457" b="15316"/>
          <a:stretch/>
        </p:blipFill>
        <p:spPr>
          <a:xfrm>
            <a:off x="8069741" y="2217104"/>
            <a:ext cx="834571" cy="563824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8919451" y="3901442"/>
            <a:ext cx="1234081" cy="288000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Composer</a:t>
            </a:r>
          </a:p>
        </p:txBody>
      </p:sp>
      <p:sp>
        <p:nvSpPr>
          <p:cNvPr id="9" name="Rectangle 8"/>
          <p:cNvSpPr/>
          <p:nvPr/>
        </p:nvSpPr>
        <p:spPr>
          <a:xfrm>
            <a:off x="5092755" y="5293334"/>
            <a:ext cx="181408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b="1" spc="-15" dirty="0">
                <a:latin typeface="Arial"/>
                <a:cs typeface="Arial"/>
              </a:rPr>
              <a:t>MT &lt; &gt; MA </a:t>
            </a:r>
            <a:endParaRPr lang="fr-FR" b="1" spc="-15" dirty="0" smtClean="0">
              <a:latin typeface="Arial"/>
              <a:cs typeface="Arial"/>
            </a:endParaRPr>
          </a:p>
          <a:p>
            <a:pPr algn="ctr"/>
            <a:r>
              <a:rPr lang="en-GB" b="1" cap="small" dirty="0" smtClean="0"/>
              <a:t>Coordination</a:t>
            </a:r>
            <a:endParaRPr lang="fr-FR" b="1" spc="-15" dirty="0">
              <a:latin typeface="Arial"/>
              <a:cs typeface="Arial"/>
            </a:endParaRPr>
          </a:p>
        </p:txBody>
      </p:sp>
      <p:cxnSp>
        <p:nvCxnSpPr>
          <p:cNvPr id="11" name="Connecteur droit avec flèche 10"/>
          <p:cNvCxnSpPr>
            <a:endCxn id="41" idx="1"/>
          </p:cNvCxnSpPr>
          <p:nvPr/>
        </p:nvCxnSpPr>
        <p:spPr>
          <a:xfrm flipV="1">
            <a:off x="8610926" y="4045442"/>
            <a:ext cx="308525" cy="22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/>
          <p:cNvCxnSpPr/>
          <p:nvPr/>
        </p:nvCxnSpPr>
        <p:spPr>
          <a:xfrm flipV="1">
            <a:off x="10148936" y="4043455"/>
            <a:ext cx="324000" cy="22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8919451" y="4187672"/>
            <a:ext cx="1234081" cy="5599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Arc plein 54"/>
          <p:cNvSpPr/>
          <p:nvPr/>
        </p:nvSpPr>
        <p:spPr>
          <a:xfrm>
            <a:off x="8075039" y="4206213"/>
            <a:ext cx="216000" cy="216000"/>
          </a:xfrm>
          <a:prstGeom prst="blockArc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58" name="Connecteur droit 49"/>
          <p:cNvCxnSpPr/>
          <p:nvPr/>
        </p:nvCxnSpPr>
        <p:spPr>
          <a:xfrm flipV="1">
            <a:off x="8184232" y="4331225"/>
            <a:ext cx="0" cy="144000"/>
          </a:xfrm>
          <a:prstGeom prst="line">
            <a:avLst/>
          </a:prstGeom>
          <a:ln w="19050" cmpd="sng">
            <a:solidFill>
              <a:schemeClr val="tx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Arc plein 54"/>
          <p:cNvSpPr/>
          <p:nvPr/>
        </p:nvSpPr>
        <p:spPr>
          <a:xfrm>
            <a:off x="8400280" y="4206213"/>
            <a:ext cx="216000" cy="216000"/>
          </a:xfrm>
          <a:prstGeom prst="blockArc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0" name="Connecteur droit 49"/>
          <p:cNvCxnSpPr/>
          <p:nvPr/>
        </p:nvCxnSpPr>
        <p:spPr>
          <a:xfrm flipV="1">
            <a:off x="8509473" y="4331225"/>
            <a:ext cx="0" cy="144000"/>
          </a:xfrm>
          <a:prstGeom prst="line">
            <a:avLst/>
          </a:prstGeom>
          <a:ln w="19050" cmpd="sng">
            <a:solidFill>
              <a:schemeClr val="tx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10488488" y="3847430"/>
            <a:ext cx="567456" cy="359089"/>
          </a:xfrm>
          <a:prstGeom prst="rect">
            <a:avLst/>
          </a:prstGeom>
          <a:noFill/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UA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Arc plein 54"/>
          <p:cNvSpPr/>
          <p:nvPr/>
        </p:nvSpPr>
        <p:spPr>
          <a:xfrm>
            <a:off x="10502955" y="4206213"/>
            <a:ext cx="216000" cy="216000"/>
          </a:xfrm>
          <a:prstGeom prst="blockArc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0" name="Connecteur droit 49"/>
          <p:cNvCxnSpPr/>
          <p:nvPr/>
        </p:nvCxnSpPr>
        <p:spPr>
          <a:xfrm flipV="1">
            <a:off x="10612148" y="4331225"/>
            <a:ext cx="0" cy="144000"/>
          </a:xfrm>
          <a:prstGeom prst="line">
            <a:avLst/>
          </a:prstGeom>
          <a:ln w="19050" cmpd="sng">
            <a:solidFill>
              <a:schemeClr val="tx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Arc plein 54"/>
          <p:cNvSpPr/>
          <p:nvPr/>
        </p:nvSpPr>
        <p:spPr>
          <a:xfrm>
            <a:off x="10828196" y="4206213"/>
            <a:ext cx="216000" cy="216000"/>
          </a:xfrm>
          <a:prstGeom prst="blockArc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2" name="Connecteur droit 49"/>
          <p:cNvCxnSpPr/>
          <p:nvPr/>
        </p:nvCxnSpPr>
        <p:spPr>
          <a:xfrm flipV="1">
            <a:off x="10937389" y="4331225"/>
            <a:ext cx="0" cy="144000"/>
          </a:xfrm>
          <a:prstGeom prst="line">
            <a:avLst/>
          </a:prstGeom>
          <a:ln w="19050" cmpd="sng">
            <a:solidFill>
              <a:schemeClr val="tx1"/>
            </a:solidFill>
            <a:tailEnd type="oval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Rectangle 86"/>
          <p:cNvSpPr/>
          <p:nvPr/>
        </p:nvSpPr>
        <p:spPr>
          <a:xfrm>
            <a:off x="2315743" y="1835504"/>
            <a:ext cx="773806" cy="276225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</a:t>
            </a:r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8060572" y="3847430"/>
            <a:ext cx="567456" cy="35908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UA</a:t>
            </a:r>
            <a:endParaRPr lang="en-US" sz="1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9" name="Tableau 88"/>
          <p:cNvGraphicFramePr>
            <a:graphicFrameLocks noGrp="1"/>
          </p:cNvGraphicFramePr>
          <p:nvPr>
            <p:extLst/>
          </p:nvPr>
        </p:nvGraphicFramePr>
        <p:xfrm>
          <a:off x="8060572" y="5230536"/>
          <a:ext cx="1796131" cy="72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796131">
                  <a:extLst>
                    <a:ext uri="{9D8B030D-6E8A-4147-A177-3AD203B41FA5}">
                      <a16:colId xmlns:a16="http://schemas.microsoft.com/office/drawing/2014/main" val="1282562216"/>
                    </a:ext>
                  </a:extLst>
                </a:gridCol>
              </a:tblGrid>
              <a:tr h="720080">
                <a:tc>
                  <a:txBody>
                    <a:bodyPr/>
                    <a:lstStyle/>
                    <a:p>
                      <a:pPr marL="51435">
                        <a:lnSpc>
                          <a:spcPct val="100000"/>
                        </a:lnSpc>
                        <a:spcBef>
                          <a:spcPts val="290"/>
                        </a:spcBef>
                      </a:pPr>
                      <a:r>
                        <a:rPr sz="1050" b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class PacMan</a:t>
                      </a:r>
                      <a:r>
                        <a:rPr sz="1050" b="1" spc="-7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050" b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{</a:t>
                      </a:r>
                      <a:endParaRPr sz="1050" dirty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  <a:p>
                      <a:pPr marL="87630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050" b="1" spc="10" dirty="0" smtClean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...</a:t>
                      </a:r>
                      <a:endParaRPr lang="fr-FR" sz="1050" b="1" spc="10" dirty="0" smtClean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  <a:p>
                      <a:pPr marL="8763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25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Consolas" panose="020B0609020204030204" pitchFamily="49" charset="0"/>
                          <a:ea typeface="Times New Roman" panose="02020603050405020304" pitchFamily="18" charset="0"/>
                          <a:cs typeface="Courier New" panose="02070309020205020404" pitchFamily="49" charset="0"/>
                        </a:rPr>
                        <a:t>@Step</a:t>
                      </a:r>
                      <a:endParaRPr sz="1200" dirty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  <a:p>
                      <a:pPr marL="51435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sz="1050" b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def </a:t>
                      </a:r>
                      <a:r>
                        <a:rPr sz="1050" i="1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boolean </a:t>
                      </a:r>
                      <a:r>
                        <a:rPr sz="1050" spc="10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moveR()</a:t>
                      </a:r>
                      <a:r>
                        <a:rPr sz="1050" spc="-55" dirty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 </a:t>
                      </a:r>
                      <a:r>
                        <a:rPr sz="1050" spc="10" dirty="0" smtClean="0">
                          <a:solidFill>
                            <a:schemeClr val="tx1"/>
                          </a:solidFill>
                          <a:latin typeface="Courier New"/>
                          <a:cs typeface="Courier New"/>
                        </a:rPr>
                        <a:t>{</a:t>
                      </a:r>
                      <a:endParaRPr sz="1050" dirty="0">
                        <a:solidFill>
                          <a:schemeClr val="tx1"/>
                        </a:solidFill>
                        <a:latin typeface="Courier New"/>
                        <a:cs typeface="Courier New"/>
                      </a:endParaRPr>
                    </a:p>
                  </a:txBody>
                  <a:tcPr marL="0" marR="0" marT="36830" marB="0"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572535"/>
                  </a:ext>
                </a:extLst>
              </a:tr>
            </a:tbl>
          </a:graphicData>
        </a:graphic>
      </p:graphicFrame>
      <p:sp>
        <p:nvSpPr>
          <p:cNvPr id="90" name="Rectangle 89"/>
          <p:cNvSpPr/>
          <p:nvPr/>
        </p:nvSpPr>
        <p:spPr>
          <a:xfrm>
            <a:off x="8060572" y="5590600"/>
            <a:ext cx="1796131" cy="18000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n-US" sz="1400" dirty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@</a:t>
            </a:r>
            <a:r>
              <a:rPr lang="en-US" sz="1400" dirty="0" smtClean="0">
                <a:solidFill>
                  <a:schemeClr val="bg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Courier New" panose="02070309020205020404" pitchFamily="49" charset="0"/>
              </a:rPr>
              <a:t>Step</a:t>
            </a:r>
            <a:endParaRPr lang="en-US" sz="1400" dirty="0">
              <a:solidFill>
                <a:schemeClr val="bg1"/>
              </a:solidFill>
              <a:latin typeface="Courier New"/>
              <a:cs typeface="Courier New"/>
            </a:endParaRPr>
          </a:p>
        </p:txBody>
      </p:sp>
      <p:cxnSp>
        <p:nvCxnSpPr>
          <p:cNvPr id="34" name="Connecteur droit 33"/>
          <p:cNvCxnSpPr>
            <a:stCxn id="31" idx="2"/>
          </p:cNvCxnSpPr>
          <p:nvPr/>
        </p:nvCxnSpPr>
        <p:spPr>
          <a:xfrm flipH="1">
            <a:off x="10258590" y="5373216"/>
            <a:ext cx="1" cy="527534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Connecteur droit 91"/>
          <p:cNvCxnSpPr/>
          <p:nvPr/>
        </p:nvCxnSpPr>
        <p:spPr>
          <a:xfrm flipH="1">
            <a:off x="10828196" y="5389109"/>
            <a:ext cx="1" cy="527534"/>
          </a:xfrm>
          <a:prstGeom prst="line">
            <a:avLst/>
          </a:prstGeom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Connecteur droit 92"/>
          <p:cNvCxnSpPr/>
          <p:nvPr/>
        </p:nvCxnSpPr>
        <p:spPr>
          <a:xfrm>
            <a:off x="10258589" y="5565643"/>
            <a:ext cx="569606" cy="0"/>
          </a:xfrm>
          <a:prstGeom prst="line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Connecteur droit 93"/>
          <p:cNvCxnSpPr/>
          <p:nvPr/>
        </p:nvCxnSpPr>
        <p:spPr>
          <a:xfrm flipH="1" flipV="1">
            <a:off x="10237292" y="5680600"/>
            <a:ext cx="569606" cy="0"/>
          </a:xfrm>
          <a:prstGeom prst="line">
            <a:avLst/>
          </a:prstGeom>
          <a:ln>
            <a:tailEnd type="arrow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1" name="Flèche droite rayée 100"/>
          <p:cNvSpPr/>
          <p:nvPr/>
        </p:nvSpPr>
        <p:spPr>
          <a:xfrm rot="16200000">
            <a:off x="1374937" y="2327640"/>
            <a:ext cx="729058" cy="339492"/>
          </a:xfrm>
          <a:prstGeom prst="stripedRightArrow">
            <a:avLst/>
          </a:prstGeom>
          <a:solidFill>
            <a:srgbClr val="94B6D2"/>
          </a:solid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lang="en-US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4" name="Flèche droite rayée 103"/>
          <p:cNvSpPr/>
          <p:nvPr/>
        </p:nvSpPr>
        <p:spPr>
          <a:xfrm rot="16200000">
            <a:off x="1461949" y="3727278"/>
            <a:ext cx="504000" cy="339492"/>
          </a:xfrm>
          <a:prstGeom prst="stripedRightArrow">
            <a:avLst/>
          </a:prstGeom>
          <a:solidFill>
            <a:srgbClr val="94B6D2"/>
          </a:solid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lang="en-US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1153398" y="4797152"/>
            <a:ext cx="119818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MA Designer </a:t>
            </a:r>
          </a:p>
        </p:txBody>
      </p:sp>
      <p:sp>
        <p:nvSpPr>
          <p:cNvPr id="64" name="Rectangle 63"/>
          <p:cNvSpPr/>
          <p:nvPr/>
        </p:nvSpPr>
        <p:spPr>
          <a:xfrm>
            <a:off x="407368" y="4197925"/>
            <a:ext cx="2664456" cy="2111395"/>
          </a:xfrm>
          <a:prstGeom prst="rect">
            <a:avLst/>
          </a:prstGeom>
          <a:noFill/>
          <a:ln w="28575" cmpd="dbl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lvl="1" algn="ctr" defTabSz="457200" fontAlgn="auto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 algn="ctr" defTabSz="457200" fontAlgn="auto">
              <a:spcBef>
                <a:spcPts val="0"/>
              </a:spcBef>
              <a:spcAft>
                <a:spcPts val="0"/>
              </a:spcAft>
            </a:pPr>
            <a:r>
              <a:rPr lang="en-US" sz="1800" b="1" dirty="0" smtClean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DSL </a:t>
            </a:r>
            <a:r>
              <a:rPr lang="en-US" sz="1800" b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</a:t>
            </a:r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perform </a:t>
            </a:r>
            <a:r>
              <a:rPr lang="en-US" sz="18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 alongside </a:t>
            </a:r>
            <a:r>
              <a:rPr lang="en-US" sz="18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sz="1800" dirty="0" smtClean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MT</a:t>
            </a:r>
            <a:endParaRPr lang="en-US" sz="1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5" name="Picture 4" descr="C:\Documents and Settings\Administrateur\Local Settings\Temporary Internet Files\Content.IE5\S8RAMQET\MCj04339410000[1]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112" y="4314213"/>
            <a:ext cx="645432" cy="472236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2" name="Flèche droite rayée 51"/>
          <p:cNvSpPr/>
          <p:nvPr/>
        </p:nvSpPr>
        <p:spPr>
          <a:xfrm>
            <a:off x="3250263" y="1916832"/>
            <a:ext cx="1466653" cy="339492"/>
          </a:xfrm>
          <a:prstGeom prst="stripedRightArrow">
            <a:avLst/>
          </a:prstGeom>
          <a:solidFill>
            <a:srgbClr val="94B6D2"/>
          </a:solidFill>
          <a:ln>
            <a:solidFill>
              <a:schemeClr val="tx1"/>
            </a:solidFill>
          </a:ln>
        </p:spPr>
        <p:txBody>
          <a:bodyPr wrap="square" lIns="0" tIns="0" rIns="0" bIns="0" rtlCol="0"/>
          <a:lstStyle/>
          <a:p>
            <a:endParaRPr lang="en-US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330575" y="2204864"/>
            <a:ext cx="130516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cap="small" dirty="0" err="1" smtClean="0"/>
              <a:t>Concret</a:t>
            </a:r>
            <a:r>
              <a:rPr lang="en-GB" b="1" cap="small" dirty="0" smtClean="0"/>
              <a:t> </a:t>
            </a:r>
            <a:endParaRPr lang="en-GB" b="1" cap="small" dirty="0"/>
          </a:p>
          <a:p>
            <a:pPr algn="ctr"/>
            <a:r>
              <a:rPr lang="en-GB" b="1" cap="small" dirty="0" smtClean="0"/>
              <a:t>Syntax</a:t>
            </a:r>
            <a:endParaRPr lang="en-GB" b="1" cap="small" dirty="0"/>
          </a:p>
        </p:txBody>
      </p:sp>
      <p:sp>
        <p:nvSpPr>
          <p:cNvPr id="55" name="Rectangle 54"/>
          <p:cNvSpPr/>
          <p:nvPr/>
        </p:nvSpPr>
        <p:spPr>
          <a:xfrm>
            <a:off x="5078947" y="3795081"/>
            <a:ext cx="178683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cap="small" dirty="0" smtClean="0"/>
              <a:t>MA</a:t>
            </a:r>
            <a:r>
              <a:rPr lang="fr-FR" b="1" spc="-15" dirty="0" smtClean="0">
                <a:latin typeface="Arial"/>
                <a:cs typeface="Arial"/>
              </a:rPr>
              <a:t> </a:t>
            </a:r>
            <a:endParaRPr lang="fr-FR" b="1" spc="-15" dirty="0">
              <a:latin typeface="Arial"/>
              <a:cs typeface="Arial"/>
            </a:endParaRPr>
          </a:p>
          <a:p>
            <a:pPr algn="ctr"/>
            <a:r>
              <a:rPr lang="en-GB" b="1" cap="small" dirty="0" smtClean="0"/>
              <a:t>Specification</a:t>
            </a:r>
            <a:endParaRPr lang="en-GB" b="1" cap="small" dirty="0"/>
          </a:p>
        </p:txBody>
      </p:sp>
      <p:sp>
        <p:nvSpPr>
          <p:cNvPr id="61" name="Rectangle 60"/>
          <p:cNvSpPr/>
          <p:nvPr/>
        </p:nvSpPr>
        <p:spPr>
          <a:xfrm>
            <a:off x="10044245" y="5284764"/>
            <a:ext cx="428691" cy="18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100" dirty="0" smtClean="0">
                <a:solidFill>
                  <a:schemeClr val="tx1"/>
                </a:solidFill>
              </a:rPr>
              <a:t>MT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10632504" y="5293333"/>
            <a:ext cx="428691" cy="180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100" dirty="0" smtClean="0">
                <a:solidFill>
                  <a:schemeClr val="tx1"/>
                </a:solidFill>
              </a:rPr>
              <a:t>MA</a:t>
            </a:r>
            <a:endParaRPr lang="en-US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660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39" grpId="0" animBg="1"/>
      <p:bldP spid="47" grpId="0"/>
      <p:bldP spid="48" grpId="0" animBg="1"/>
      <p:bldP spid="51" grpId="0"/>
      <p:bldP spid="3" grpId="0"/>
      <p:bldP spid="26" grpId="0" animBg="1"/>
      <p:bldP spid="27" grpId="0"/>
      <p:bldP spid="41" grpId="0" animBg="1"/>
      <p:bldP spid="9" grpId="0"/>
      <p:bldP spid="53" grpId="0" animBg="1"/>
      <p:bldP spid="57" grpId="0" animBg="1"/>
      <p:bldP spid="59" grpId="0" animBg="1"/>
      <p:bldP spid="78" grpId="0" animBg="1"/>
      <p:bldP spid="79" grpId="0" animBg="1"/>
      <p:bldP spid="81" grpId="0" animBg="1"/>
      <p:bldP spid="87" grpId="0" animBg="1"/>
      <p:bldP spid="88" grpId="0" animBg="1"/>
      <p:bldP spid="90" grpId="0" animBg="1"/>
      <p:bldP spid="101" grpId="0" animBg="1"/>
      <p:bldP spid="104" grpId="0" animBg="1"/>
      <p:bldP spid="63" grpId="0"/>
      <p:bldP spid="64" grpId="0" animBg="1"/>
      <p:bldP spid="52" grpId="0" animBg="1"/>
      <p:bldP spid="10" grpId="0"/>
      <p:bldP spid="55" grpId="0"/>
      <p:bldP spid="61" grpId="0" animBg="1"/>
      <p:bldP spid="6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Thank you for your attention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2830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What</a:t>
            </a:r>
            <a:r>
              <a:rPr lang="fr-FR" dirty="0" smtClean="0"/>
              <a:t> </a:t>
            </a:r>
            <a:r>
              <a:rPr lang="fr-FR" dirty="0" err="1" smtClean="0"/>
              <a:t>we</a:t>
            </a:r>
            <a:r>
              <a:rPr lang="fr-FR" dirty="0" smtClean="0"/>
              <a:t> </a:t>
            </a:r>
            <a:r>
              <a:rPr lang="fr-FR" dirty="0" err="1" smtClean="0"/>
              <a:t>don’t</a:t>
            </a:r>
            <a:r>
              <a:rPr lang="fr-FR" dirty="0" smtClean="0"/>
              <a:t> </a:t>
            </a:r>
            <a:r>
              <a:rPr lang="fr-FR" dirty="0" err="1" smtClean="0"/>
              <a:t>address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1988" y="1551141"/>
            <a:ext cx="8080412" cy="4595334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4087" y="6230683"/>
            <a:ext cx="85689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YouTube Sans"/>
              </a:rPr>
              <a:t>https</a:t>
            </a:r>
            <a:r>
              <a:rPr lang="en-US" sz="1600" b="1" dirty="0">
                <a:solidFill>
                  <a:srgbClr val="FF0000"/>
                </a:solidFill>
                <a:latin typeface="YouTube Sans"/>
              </a:rPr>
              <a:t>://www.youtube.com/watch?v=kaJfTS2WvEA</a:t>
            </a:r>
          </a:p>
          <a:p>
            <a:r>
              <a:rPr lang="en-US" sz="1600" dirty="0"/>
              <a:t/>
            </a:r>
            <a:br>
              <a:rPr lang="en-US" sz="1600" dirty="0"/>
            </a:br>
            <a:endParaRPr lang="en-US" sz="1600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16" y="5301208"/>
            <a:ext cx="1865912" cy="73188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424" y="4149080"/>
            <a:ext cx="1641887" cy="82199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3196584"/>
            <a:ext cx="1978137" cy="61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90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>
                <a:latin typeface="Arial" panose="020B0604020202020204" pitchFamily="34" charset="0"/>
                <a:cs typeface="Arial" panose="020B0604020202020204" pitchFamily="34" charset="0"/>
              </a:rPr>
              <a:t>Roles</a:t>
            </a:r>
            <a:r>
              <a:rPr lang="fr-BE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fr-BE" dirty="0" smtClean="0">
                <a:latin typeface="Arial" panose="020B0604020202020204" pitchFamily="34" charset="0"/>
                <a:cs typeface="Arial" panose="020B0604020202020204" pitchFamily="34" charset="0"/>
              </a:rPr>
              <a:t>MDE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135560" y="1772815"/>
            <a:ext cx="7632848" cy="252028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onnecteur droit 8"/>
          <p:cNvCxnSpPr/>
          <p:nvPr/>
        </p:nvCxnSpPr>
        <p:spPr>
          <a:xfrm flipV="1">
            <a:off x="2135560" y="2996951"/>
            <a:ext cx="7632848" cy="36004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  <a:prstDash val="sys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2783632" y="1772815"/>
            <a:ext cx="0" cy="2520000"/>
          </a:xfrm>
          <a:prstGeom prst="line">
            <a:avLst/>
          </a:prstGeom>
          <a:ln w="19050"/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 rot="16200000">
            <a:off x="1742210" y="2231327"/>
            <a:ext cx="134790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 err="1"/>
              <a:t>Metamodel</a:t>
            </a:r>
            <a:r>
              <a:rPr lang="fr-FR" sz="1400" dirty="0"/>
              <a:t> </a:t>
            </a:r>
            <a:r>
              <a:rPr lang="fr-FR" sz="1400" dirty="0" err="1"/>
              <a:t>Level</a:t>
            </a:r>
            <a:endParaRPr lang="en-US" sz="1400" dirty="0"/>
          </a:p>
        </p:txBody>
      </p:sp>
      <p:sp>
        <p:nvSpPr>
          <p:cNvPr id="13" name="ZoneTexte 12"/>
          <p:cNvSpPr txBox="1"/>
          <p:nvPr/>
        </p:nvSpPr>
        <p:spPr>
          <a:xfrm rot="16200000">
            <a:off x="1742209" y="3461027"/>
            <a:ext cx="134790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400" dirty="0"/>
              <a:t>Model</a:t>
            </a:r>
          </a:p>
          <a:p>
            <a:pPr algn="ctr"/>
            <a:r>
              <a:rPr lang="fr-FR" sz="1400" dirty="0"/>
              <a:t> </a:t>
            </a:r>
            <a:r>
              <a:rPr lang="fr-FR" sz="1400" dirty="0" err="1"/>
              <a:t>Level</a:t>
            </a:r>
            <a:endParaRPr lang="en-US" sz="1400" dirty="0"/>
          </a:p>
        </p:txBody>
      </p:sp>
      <p:sp>
        <p:nvSpPr>
          <p:cNvPr id="16" name="Rectangle 15"/>
          <p:cNvSpPr/>
          <p:nvPr/>
        </p:nvSpPr>
        <p:spPr>
          <a:xfrm>
            <a:off x="3503712" y="2105116"/>
            <a:ext cx="2664000" cy="54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Domain-</a:t>
            </a:r>
            <a:r>
              <a:rPr lang="fr-FR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</a:t>
            </a:r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Metamodeling</a:t>
            </a:r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867009" y="2102427"/>
            <a:ext cx="2664000" cy="540000"/>
          </a:xfrm>
          <a:prstGeom prst="rect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Transformation </a:t>
            </a:r>
            <a:r>
              <a:rPr lang="fr-FR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Language</a:t>
            </a:r>
            <a:endParaRPr lang="en-US" sz="14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391729" y="3464975"/>
            <a:ext cx="1432118" cy="540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Transformation </a:t>
            </a:r>
            <a:r>
              <a:rPr lang="fr-FR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Specification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Connecteur droit avec flèche 29"/>
          <p:cNvCxnSpPr/>
          <p:nvPr/>
        </p:nvCxnSpPr>
        <p:spPr>
          <a:xfrm flipV="1">
            <a:off x="4835712" y="2642427"/>
            <a:ext cx="0" cy="82254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droit avec flèche 30"/>
          <p:cNvCxnSpPr/>
          <p:nvPr/>
        </p:nvCxnSpPr>
        <p:spPr>
          <a:xfrm flipV="1">
            <a:off x="8151500" y="2645116"/>
            <a:ext cx="0" cy="82254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ZoneTexte 32"/>
          <p:cNvSpPr txBox="1"/>
          <p:nvPr/>
        </p:nvSpPr>
        <p:spPr>
          <a:xfrm rot="16200000">
            <a:off x="7588732" y="2873469"/>
            <a:ext cx="857143" cy="253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fr-FR" sz="1050" dirty="0" err="1"/>
              <a:t>Conforms</a:t>
            </a:r>
            <a:r>
              <a:rPr lang="fr-FR" sz="1050" dirty="0"/>
              <a:t> to</a:t>
            </a:r>
            <a:endParaRPr lang="en-US" sz="1050" dirty="0"/>
          </a:p>
        </p:txBody>
      </p:sp>
      <p:sp>
        <p:nvSpPr>
          <p:cNvPr id="34" name="ZoneTexte 33"/>
          <p:cNvSpPr txBox="1"/>
          <p:nvPr/>
        </p:nvSpPr>
        <p:spPr>
          <a:xfrm rot="16200000">
            <a:off x="4244328" y="2837557"/>
            <a:ext cx="857143" cy="253916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r>
              <a:rPr lang="fr-FR" sz="1050" dirty="0" err="1"/>
              <a:t>Conforms</a:t>
            </a:r>
            <a:r>
              <a:rPr lang="fr-FR" sz="1050" dirty="0"/>
              <a:t> to</a:t>
            </a:r>
            <a:endParaRPr lang="en-US" sz="1050" dirty="0"/>
          </a:p>
        </p:txBody>
      </p:sp>
      <p:sp>
        <p:nvSpPr>
          <p:cNvPr id="42" name="Rectangle 41"/>
          <p:cNvSpPr/>
          <p:nvPr/>
        </p:nvSpPr>
        <p:spPr>
          <a:xfrm>
            <a:off x="3503712" y="3428999"/>
            <a:ext cx="2664000" cy="5400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</a:t>
            </a:r>
            <a:r>
              <a:rPr lang="fr-FR" sz="12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endParaRPr lang="en-US" sz="1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4" name="Connecteur droit avec flèche 43"/>
          <p:cNvCxnSpPr>
            <a:stCxn id="42" idx="3"/>
            <a:endCxn id="27" idx="1"/>
          </p:cNvCxnSpPr>
          <p:nvPr/>
        </p:nvCxnSpPr>
        <p:spPr>
          <a:xfrm>
            <a:off x="6167713" y="3698999"/>
            <a:ext cx="1224017" cy="0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" descr="C:\Documents and Settings\Administrateur\Local Settings\Temporary Internet Files\Content.IE5\S8RAMQET\MCj04339410000[1]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9897" y="4959139"/>
            <a:ext cx="868771" cy="635644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Rectangle 50"/>
          <p:cNvSpPr/>
          <p:nvPr/>
        </p:nvSpPr>
        <p:spPr>
          <a:xfrm>
            <a:off x="4672898" y="5640834"/>
            <a:ext cx="22136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66FF"/>
                </a:solidFill>
                <a:latin typeface="LinLibertineT"/>
              </a:rPr>
              <a:t>MA Designer (new role)</a:t>
            </a:r>
            <a:endParaRPr lang="en-US" sz="1200" dirty="0">
              <a:solidFill>
                <a:srgbClr val="0066FF"/>
              </a:solidFill>
            </a:endParaRPr>
          </a:p>
        </p:txBody>
      </p:sp>
      <p:pic>
        <p:nvPicPr>
          <p:cNvPr id="53" name="Image 5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6391" y="3404369"/>
            <a:ext cx="456814" cy="456814"/>
          </a:xfrm>
          <a:prstGeom prst="rect">
            <a:avLst/>
          </a:prstGeom>
        </p:spPr>
      </p:pic>
      <p:sp>
        <p:nvSpPr>
          <p:cNvPr id="54" name="ZoneTexte 53"/>
          <p:cNvSpPr txBox="1"/>
          <p:nvPr/>
        </p:nvSpPr>
        <p:spPr>
          <a:xfrm>
            <a:off x="8832305" y="3861048"/>
            <a:ext cx="864096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900" b="1" dirty="0"/>
              <a:t>Transformation Expert</a:t>
            </a:r>
            <a:endParaRPr lang="en-US" sz="900" b="1" dirty="0"/>
          </a:p>
        </p:txBody>
      </p:sp>
      <p:sp>
        <p:nvSpPr>
          <p:cNvPr id="55" name="Ellipse 54"/>
          <p:cNvSpPr/>
          <p:nvPr/>
        </p:nvSpPr>
        <p:spPr>
          <a:xfrm>
            <a:off x="8796328" y="3249007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3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56" name="Image 5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9728" y="3310117"/>
            <a:ext cx="456814" cy="456814"/>
          </a:xfrm>
          <a:prstGeom prst="rect">
            <a:avLst/>
          </a:prstGeom>
        </p:spPr>
      </p:pic>
      <p:sp>
        <p:nvSpPr>
          <p:cNvPr id="57" name="ZoneTexte 56"/>
          <p:cNvSpPr txBox="1"/>
          <p:nvPr/>
        </p:nvSpPr>
        <p:spPr>
          <a:xfrm>
            <a:off x="2904881" y="3830500"/>
            <a:ext cx="535281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900" b="1" dirty="0" err="1"/>
              <a:t>Modeller</a:t>
            </a:r>
            <a:endParaRPr lang="en-US" sz="900" b="1" dirty="0"/>
          </a:p>
        </p:txBody>
      </p:sp>
      <p:sp>
        <p:nvSpPr>
          <p:cNvPr id="58" name="Ellipse 57"/>
          <p:cNvSpPr/>
          <p:nvPr/>
        </p:nvSpPr>
        <p:spPr>
          <a:xfrm>
            <a:off x="3359696" y="3176999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2</a:t>
            </a: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59" name="Image 5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049" y="2041509"/>
            <a:ext cx="456814" cy="456814"/>
          </a:xfrm>
          <a:prstGeom prst="rect">
            <a:avLst/>
          </a:prstGeom>
        </p:spPr>
      </p:pic>
      <p:sp>
        <p:nvSpPr>
          <p:cNvPr id="60" name="ZoneTexte 59"/>
          <p:cNvSpPr txBox="1"/>
          <p:nvPr/>
        </p:nvSpPr>
        <p:spPr>
          <a:xfrm>
            <a:off x="2831367" y="2503557"/>
            <a:ext cx="60879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900" b="1" dirty="0" err="1"/>
              <a:t>Language</a:t>
            </a:r>
            <a:endParaRPr lang="fr-FR" sz="900" b="1" dirty="0"/>
          </a:p>
          <a:p>
            <a:pPr algn="ctr"/>
            <a:r>
              <a:rPr lang="fr-FR" sz="900" b="1" dirty="0"/>
              <a:t>Designer</a:t>
            </a:r>
            <a:endParaRPr lang="en-US" sz="900" b="1" dirty="0"/>
          </a:p>
        </p:txBody>
      </p:sp>
      <p:sp>
        <p:nvSpPr>
          <p:cNvPr id="61" name="Ellipse 60"/>
          <p:cNvSpPr/>
          <p:nvPr/>
        </p:nvSpPr>
        <p:spPr>
          <a:xfrm>
            <a:off x="3359696" y="1844823"/>
            <a:ext cx="252000" cy="252000"/>
          </a:xfrm>
          <a:prstGeom prst="ellipse">
            <a:avLst/>
          </a:prstGeom>
          <a:noFill/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fr-FR" sz="1600" dirty="0">
                <a:solidFill>
                  <a:schemeClr val="tx1"/>
                </a:solidFill>
              </a:rPr>
              <a:t>1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8340332" y="4990007"/>
            <a:ext cx="1432118" cy="478442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 </a:t>
            </a:r>
          </a:p>
          <a:p>
            <a:pPr algn="ctr"/>
            <a:r>
              <a:rPr lang="fr-FR" sz="1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</a:p>
        </p:txBody>
      </p:sp>
      <p:sp>
        <p:nvSpPr>
          <p:cNvPr id="74" name="Flèche droite rayée 73"/>
          <p:cNvSpPr/>
          <p:nvPr/>
        </p:nvSpPr>
        <p:spPr>
          <a:xfrm rot="3170969">
            <a:off x="7955481" y="4173380"/>
            <a:ext cx="1212792" cy="589355"/>
          </a:xfrm>
          <a:prstGeom prst="stripedRightArrow">
            <a:avLst/>
          </a:prstGeom>
          <a:ln>
            <a:solidFill>
              <a:schemeClr val="tx1"/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bject 15"/>
          <p:cNvSpPr/>
          <p:nvPr/>
        </p:nvSpPr>
        <p:spPr>
          <a:xfrm>
            <a:off x="8298864" y="4132145"/>
            <a:ext cx="457200" cy="4572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sz="180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Arc 76"/>
          <p:cNvSpPr/>
          <p:nvPr/>
        </p:nvSpPr>
        <p:spPr>
          <a:xfrm rot="15989660">
            <a:off x="6482024" y="3157347"/>
            <a:ext cx="1836000" cy="3420000"/>
          </a:xfrm>
          <a:prstGeom prst="arc">
            <a:avLst>
              <a:gd name="adj1" fmla="val 16375391"/>
              <a:gd name="adj2" fmla="val 21598366"/>
            </a:avLst>
          </a:prstGeom>
          <a:ln>
            <a:solidFill>
              <a:schemeClr val="tx1"/>
            </a:solidFill>
            <a:prstDash val="dash"/>
            <a:headEnd type="none" w="med" len="med"/>
            <a:tailEnd type="arrow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5840412" y="4425341"/>
            <a:ext cx="79861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Knows</a:t>
            </a:r>
          </a:p>
        </p:txBody>
      </p:sp>
    </p:spTree>
    <p:extLst>
      <p:ext uri="{BB962C8B-B14F-4D97-AF65-F5344CB8AC3E}">
        <p14:creationId xmlns:p14="http://schemas.microsoft.com/office/powerpoint/2010/main" val="40701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77" grpId="0" animBg="1"/>
      <p:bldP spid="7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6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fr-FR" sz="4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4600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fr-FR" sz="4600" dirty="0">
                <a:latin typeface="Arial" panose="020B0604020202020204" pitchFamily="34" charset="0"/>
                <a:cs typeface="Arial" panose="020B0604020202020204" pitchFamily="34" charset="0"/>
              </a:rPr>
              <a:t> a Model Animation ?</a:t>
            </a:r>
            <a:endParaRPr lang="en-GB" sz="46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3</a:t>
            </a:r>
          </a:p>
        </p:txBody>
      </p:sp>
      <p:sp>
        <p:nvSpPr>
          <p:cNvPr id="30" name="ZoneTexte 29"/>
          <p:cNvSpPr txBox="1"/>
          <p:nvPr/>
        </p:nvSpPr>
        <p:spPr>
          <a:xfrm>
            <a:off x="191344" y="1618922"/>
            <a:ext cx="63048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  <a:defRPr/>
            </a:pPr>
            <a:r>
              <a:rPr lang="fr-BE" b="1" dirty="0" err="1" smtClean="0">
                <a:solidFill>
                  <a:srgbClr val="0066FF"/>
                </a:solidFill>
              </a:rPr>
              <a:t>Visualization</a:t>
            </a:r>
            <a:r>
              <a:rPr lang="fr-BE" b="1" dirty="0" smtClean="0">
                <a:solidFill>
                  <a:srgbClr val="0066FF"/>
                </a:solidFill>
              </a:rPr>
              <a:t> (</a:t>
            </a:r>
            <a:r>
              <a:rPr lang="fr-BE" b="1" dirty="0" err="1" smtClean="0">
                <a:solidFill>
                  <a:srgbClr val="0066FF"/>
                </a:solidFill>
              </a:rPr>
              <a:t>aka</a:t>
            </a:r>
            <a:r>
              <a:rPr lang="fr-BE" b="1" dirty="0" smtClean="0">
                <a:solidFill>
                  <a:srgbClr val="0066FF"/>
                </a:solidFill>
              </a:rPr>
              <a:t>. </a:t>
            </a:r>
            <a:r>
              <a:rPr lang="fr-BE" b="1" dirty="0" err="1" smtClean="0">
                <a:solidFill>
                  <a:srgbClr val="0066FF"/>
                </a:solidFill>
              </a:rPr>
              <a:t>Rendering</a:t>
            </a:r>
            <a:r>
              <a:rPr lang="fr-BE" b="1" dirty="0" smtClean="0">
                <a:solidFill>
                  <a:srgbClr val="0066FF"/>
                </a:solidFill>
              </a:rPr>
              <a:t>)</a:t>
            </a:r>
            <a:endParaRPr lang="fr-BE" b="1" u="sng" dirty="0">
              <a:solidFill>
                <a:srgbClr val="0066FF"/>
              </a:solidFill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  <a:defRPr/>
            </a:pPr>
            <a:r>
              <a:rPr lang="en-US" sz="1400" dirty="0" smtClean="0"/>
              <a:t>A rendering transformation </a:t>
            </a:r>
            <a:r>
              <a:rPr lang="en-US" sz="1400" b="1" i="1" dirty="0" smtClean="0"/>
              <a:t>assigns</a:t>
            </a:r>
            <a:r>
              <a:rPr lang="en-US" sz="1400" dirty="0" smtClean="0"/>
              <a:t> one (or more) </a:t>
            </a:r>
            <a:r>
              <a:rPr lang="en-US" sz="1400" b="1" i="1" dirty="0" smtClean="0"/>
              <a:t>concrete representation</a:t>
            </a:r>
            <a:r>
              <a:rPr lang="en-US" sz="1400" dirty="0" smtClean="0"/>
              <a:t>(s) to each abstract syntax element or group of elements in an input model, as long as the meta-model of the concrete syntax is defined explicitly. </a:t>
            </a:r>
            <a:endParaRPr lang="fr-BE" sz="1400" b="1" dirty="0" smtClean="0">
              <a:solidFill>
                <a:srgbClr val="0066FF"/>
              </a:solidFill>
            </a:endParaRPr>
          </a:p>
          <a:p>
            <a:pPr>
              <a:defRPr/>
            </a:pPr>
            <a:endParaRPr lang="fr-BE" b="1" dirty="0">
              <a:solidFill>
                <a:srgbClr val="0066FF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  <a:defRPr/>
            </a:pPr>
            <a:r>
              <a:rPr lang="fr-BE" b="1" dirty="0" smtClean="0">
                <a:solidFill>
                  <a:srgbClr val="0066FF"/>
                </a:solidFill>
              </a:rPr>
              <a:t>Simulation</a:t>
            </a:r>
            <a:endParaRPr lang="fr-BE" b="1" dirty="0">
              <a:solidFill>
                <a:srgbClr val="0066FF"/>
              </a:solidFill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  <a:defRPr/>
            </a:pPr>
            <a:r>
              <a:rPr lang="en-US" sz="1400" dirty="0" smtClean="0"/>
              <a:t>A </a:t>
            </a:r>
            <a:r>
              <a:rPr lang="en-US" sz="1400" dirty="0"/>
              <a:t>simulation transformation defines the </a:t>
            </a:r>
            <a:r>
              <a:rPr lang="en-US" sz="1400" b="1" i="1" dirty="0"/>
              <a:t>operational semantics </a:t>
            </a:r>
            <a:r>
              <a:rPr lang="en-US" sz="1400" dirty="0"/>
              <a:t>of a modeling language that updates the modeled system’s states</a:t>
            </a:r>
            <a:r>
              <a:rPr lang="en-US" sz="1400" dirty="0" smtClean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fr-FR" sz="1400" dirty="0" err="1" smtClean="0"/>
              <a:t>Inplace</a:t>
            </a:r>
            <a:r>
              <a:rPr lang="fr-FR" sz="1400" dirty="0"/>
              <a:t> </a:t>
            </a:r>
            <a:r>
              <a:rPr lang="fr-FR" sz="1400" dirty="0" smtClean="0"/>
              <a:t>&amp; </a:t>
            </a:r>
            <a:r>
              <a:rPr lang="fr-FR" sz="1400" dirty="0" err="1" smtClean="0"/>
              <a:t>Endogenous</a:t>
            </a:r>
            <a:endParaRPr lang="fr-BE" sz="1400" dirty="0"/>
          </a:p>
          <a:p>
            <a:pPr>
              <a:defRPr/>
            </a:pPr>
            <a:endParaRPr lang="fr-BE" b="1" dirty="0">
              <a:solidFill>
                <a:srgbClr val="0066FF"/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  <a:defRPr/>
            </a:pPr>
            <a:r>
              <a:rPr lang="fr-BE" b="1" dirty="0">
                <a:solidFill>
                  <a:srgbClr val="0066FF"/>
                </a:solidFill>
              </a:rPr>
              <a:t>Animation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sz="1400" dirty="0"/>
              <a:t>Animation is the </a:t>
            </a:r>
            <a:r>
              <a:rPr lang="en-US" sz="1400" b="1" i="1" dirty="0"/>
              <a:t>visualization of a simulation</a:t>
            </a:r>
          </a:p>
          <a:p>
            <a:pPr marL="342900" indent="-342900">
              <a:buFont typeface="Courier New" panose="02070309020205020404" pitchFamily="49" charset="0"/>
              <a:buChar char="o"/>
              <a:defRPr/>
            </a:pPr>
            <a:endParaRPr lang="fr-BE" b="1" dirty="0">
              <a:solidFill>
                <a:srgbClr val="0066FF"/>
              </a:solidFill>
            </a:endParaRPr>
          </a:p>
        </p:txBody>
      </p:sp>
      <p:grpSp>
        <p:nvGrpSpPr>
          <p:cNvPr id="73" name="Group 13"/>
          <p:cNvGrpSpPr/>
          <p:nvPr/>
        </p:nvGrpSpPr>
        <p:grpSpPr>
          <a:xfrm>
            <a:off x="8727179" y="3270464"/>
            <a:ext cx="1902284" cy="761531"/>
            <a:chOff x="6722172" y="3813178"/>
            <a:chExt cx="1902284" cy="761531"/>
          </a:xfrm>
        </p:grpSpPr>
        <p:sp>
          <p:nvSpPr>
            <p:cNvPr id="74" name="Freeform 241"/>
            <p:cNvSpPr/>
            <p:nvPr/>
          </p:nvSpPr>
          <p:spPr>
            <a:xfrm rot="5400000">
              <a:off x="7292548" y="3242802"/>
              <a:ext cx="761531" cy="1902284"/>
            </a:xfrm>
            <a:custGeom>
              <a:avLst/>
              <a:gdLst>
                <a:gd name="connsiteX0" fmla="*/ 0 w 640876"/>
                <a:gd name="connsiteY0" fmla="*/ 2050505 h 2050505"/>
                <a:gd name="connsiteX1" fmla="*/ 0 w 640876"/>
                <a:gd name="connsiteY1" fmla="*/ 214204 h 2050505"/>
                <a:gd name="connsiteX2" fmla="*/ 320438 w 640876"/>
                <a:gd name="connsiteY2" fmla="*/ 0 h 2050505"/>
                <a:gd name="connsiteX3" fmla="*/ 640876 w 640876"/>
                <a:gd name="connsiteY3" fmla="*/ 214204 h 2050505"/>
                <a:gd name="connsiteX4" fmla="*/ 640876 w 640876"/>
                <a:gd name="connsiteY4" fmla="*/ 2050505 h 2050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0876" h="2050505">
                  <a:moveTo>
                    <a:pt x="0" y="2050505"/>
                  </a:moveTo>
                  <a:lnTo>
                    <a:pt x="0" y="214204"/>
                  </a:lnTo>
                  <a:lnTo>
                    <a:pt x="320438" y="0"/>
                  </a:lnTo>
                  <a:lnTo>
                    <a:pt x="640876" y="214204"/>
                  </a:lnTo>
                  <a:lnTo>
                    <a:pt x="640876" y="2050505"/>
                  </a:lnTo>
                  <a:close/>
                </a:path>
              </a:pathLst>
            </a:custGeom>
            <a:solidFill>
              <a:srgbClr val="E7E6E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Rounded Rectangle 199"/>
            <p:cNvSpPr/>
            <p:nvPr/>
          </p:nvSpPr>
          <p:spPr>
            <a:xfrm>
              <a:off x="7250749" y="3940429"/>
              <a:ext cx="360000" cy="36000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white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1</a:t>
              </a:r>
              <a:endParaRPr lang="en-GB" sz="900" kern="0" dirty="0">
                <a:solidFill>
                  <a:prstClr val="white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sp>
          <p:nvSpPr>
            <p:cNvPr id="76" name="Rounded Rectangle 202"/>
            <p:cNvSpPr/>
            <p:nvPr/>
          </p:nvSpPr>
          <p:spPr>
            <a:xfrm>
              <a:off x="8074645" y="3940429"/>
              <a:ext cx="360000" cy="36000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white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2</a:t>
              </a:r>
              <a:endParaRPr lang="en-GB" sz="900" kern="0" dirty="0">
                <a:solidFill>
                  <a:prstClr val="white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cxnSp>
          <p:nvCxnSpPr>
            <p:cNvPr id="77" name="Straight Connector 204"/>
            <p:cNvCxnSpPr/>
            <p:nvPr/>
          </p:nvCxnSpPr>
          <p:spPr>
            <a:xfrm>
              <a:off x="7610749" y="4120429"/>
              <a:ext cx="463896" cy="0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78" name="TextBox 214"/>
            <p:cNvSpPr txBox="1"/>
            <p:nvPr/>
          </p:nvSpPr>
          <p:spPr>
            <a:xfrm>
              <a:off x="7639058" y="3916031"/>
              <a:ext cx="59450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right</a:t>
              </a:r>
              <a:endParaRPr lang="en-GB" sz="900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pic>
          <p:nvPicPr>
            <p:cNvPr id="79" name="Picture 21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78562" y="3990438"/>
              <a:ext cx="252000" cy="259983"/>
            </a:xfrm>
            <a:prstGeom prst="rect">
              <a:avLst/>
            </a:prstGeom>
          </p:spPr>
        </p:pic>
        <p:sp>
          <p:nvSpPr>
            <p:cNvPr id="80" name="TextBox 217"/>
            <p:cNvSpPr txBox="1"/>
            <p:nvPr/>
          </p:nvSpPr>
          <p:spPr>
            <a:xfrm>
              <a:off x="7009530" y="4072501"/>
              <a:ext cx="35135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in</a:t>
              </a:r>
              <a:endParaRPr lang="en-GB" sz="900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cxnSp>
          <p:nvCxnSpPr>
            <p:cNvPr id="81" name="Elbow Connector 81"/>
            <p:cNvCxnSpPr/>
            <p:nvPr/>
          </p:nvCxnSpPr>
          <p:spPr>
            <a:xfrm flipV="1">
              <a:off x="7030562" y="4120429"/>
              <a:ext cx="220187" cy="1"/>
            </a:xfrm>
            <a:prstGeom prst="bentConnector3">
              <a:avLst>
                <a:gd name="adj1" fmla="val 50000"/>
              </a:avLst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</p:grpSp>
      <p:grpSp>
        <p:nvGrpSpPr>
          <p:cNvPr id="82" name="Group 11"/>
          <p:cNvGrpSpPr/>
          <p:nvPr/>
        </p:nvGrpSpPr>
        <p:grpSpPr>
          <a:xfrm>
            <a:off x="10533855" y="3270465"/>
            <a:ext cx="1570165" cy="759520"/>
            <a:chOff x="9003192" y="3813180"/>
            <a:chExt cx="1570165" cy="759520"/>
          </a:xfrm>
        </p:grpSpPr>
        <p:sp>
          <p:nvSpPr>
            <p:cNvPr id="83" name="Freeform 245"/>
            <p:cNvSpPr/>
            <p:nvPr/>
          </p:nvSpPr>
          <p:spPr>
            <a:xfrm rot="5400000">
              <a:off x="9408515" y="3407857"/>
              <a:ext cx="759520" cy="1570165"/>
            </a:xfrm>
            <a:custGeom>
              <a:avLst/>
              <a:gdLst>
                <a:gd name="connsiteX0" fmla="*/ 0 w 640876"/>
                <a:gd name="connsiteY0" fmla="*/ 1832523 h 1836301"/>
                <a:gd name="connsiteX1" fmla="*/ 0 w 640876"/>
                <a:gd name="connsiteY1" fmla="*/ 0 h 1836301"/>
                <a:gd name="connsiteX2" fmla="*/ 640876 w 640876"/>
                <a:gd name="connsiteY2" fmla="*/ 0 h 1836301"/>
                <a:gd name="connsiteX3" fmla="*/ 640876 w 640876"/>
                <a:gd name="connsiteY3" fmla="*/ 1832523 h 1836301"/>
                <a:gd name="connsiteX4" fmla="*/ 320438 w 640876"/>
                <a:gd name="connsiteY4" fmla="*/ 1618319 h 1836301"/>
                <a:gd name="connsiteX5" fmla="*/ 0 w 640876"/>
                <a:gd name="connsiteY5" fmla="*/ 1836301 h 1836301"/>
                <a:gd name="connsiteX6" fmla="*/ 0 w 640876"/>
                <a:gd name="connsiteY6" fmla="*/ 1832523 h 1836301"/>
                <a:gd name="connsiteX7" fmla="*/ 640876 w 640876"/>
                <a:gd name="connsiteY7" fmla="*/ 1832523 h 1836301"/>
                <a:gd name="connsiteX8" fmla="*/ 640876 w 640876"/>
                <a:gd name="connsiteY8" fmla="*/ 1836301 h 1836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0876" h="1836301">
                  <a:moveTo>
                    <a:pt x="0" y="1832523"/>
                  </a:moveTo>
                  <a:lnTo>
                    <a:pt x="0" y="0"/>
                  </a:lnTo>
                  <a:lnTo>
                    <a:pt x="640876" y="0"/>
                  </a:lnTo>
                  <a:lnTo>
                    <a:pt x="640876" y="1832523"/>
                  </a:lnTo>
                  <a:lnTo>
                    <a:pt x="320438" y="1618319"/>
                  </a:lnTo>
                  <a:close/>
                  <a:moveTo>
                    <a:pt x="0" y="1836301"/>
                  </a:moveTo>
                  <a:lnTo>
                    <a:pt x="0" y="1832523"/>
                  </a:lnTo>
                  <a:lnTo>
                    <a:pt x="640876" y="1832523"/>
                  </a:lnTo>
                  <a:lnTo>
                    <a:pt x="640876" y="1836301"/>
                  </a:lnTo>
                  <a:close/>
                </a:path>
              </a:pathLst>
            </a:custGeom>
            <a:solidFill>
              <a:srgbClr val="E7E6E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GB" sz="1800" kern="0">
                <a:solidFill>
                  <a:prstClr val="white"/>
                </a:solidFill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84" name="Picture 22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24863" y="4250421"/>
              <a:ext cx="252000" cy="259983"/>
            </a:xfrm>
            <a:prstGeom prst="rect">
              <a:avLst/>
            </a:prstGeom>
          </p:spPr>
        </p:pic>
        <p:sp>
          <p:nvSpPr>
            <p:cNvPr id="85" name="TextBox 224"/>
            <p:cNvSpPr txBox="1"/>
            <p:nvPr/>
          </p:nvSpPr>
          <p:spPr>
            <a:xfrm>
              <a:off x="10080776" y="4318641"/>
              <a:ext cx="33213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in</a:t>
              </a:r>
              <a:endParaRPr lang="en-GB" sz="900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cxnSp>
          <p:nvCxnSpPr>
            <p:cNvPr id="86" name="Elbow Connector 225"/>
            <p:cNvCxnSpPr>
              <a:stCxn id="84" idx="3"/>
              <a:endCxn id="88" idx="2"/>
            </p:cNvCxnSpPr>
            <p:nvPr/>
          </p:nvCxnSpPr>
          <p:spPr>
            <a:xfrm flipV="1">
              <a:off x="9976863" y="4300429"/>
              <a:ext cx="303874" cy="79984"/>
            </a:xfrm>
            <a:prstGeom prst="bentConnector2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87" name="Rounded Rectangle 226"/>
            <p:cNvSpPr/>
            <p:nvPr/>
          </p:nvSpPr>
          <p:spPr>
            <a:xfrm>
              <a:off x="9276841" y="3940429"/>
              <a:ext cx="360000" cy="36000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white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1</a:t>
              </a:r>
              <a:endParaRPr lang="en-GB" sz="900" kern="0" dirty="0">
                <a:solidFill>
                  <a:prstClr val="white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sp>
          <p:nvSpPr>
            <p:cNvPr id="88" name="Rounded Rectangle 227"/>
            <p:cNvSpPr/>
            <p:nvPr/>
          </p:nvSpPr>
          <p:spPr>
            <a:xfrm>
              <a:off x="10100737" y="3940429"/>
              <a:ext cx="360000" cy="360000"/>
            </a:xfrm>
            <a:prstGeom prst="roundRect">
              <a:avLst/>
            </a:prstGeom>
            <a:solidFill>
              <a:srgbClr val="5B9BD5"/>
            </a:soli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white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2</a:t>
              </a:r>
              <a:endParaRPr lang="en-GB" sz="900" kern="0" dirty="0">
                <a:solidFill>
                  <a:prstClr val="white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  <p:cxnSp>
          <p:nvCxnSpPr>
            <p:cNvPr id="89" name="Straight Connector 228"/>
            <p:cNvCxnSpPr>
              <a:stCxn id="87" idx="3"/>
              <a:endCxn id="88" idx="1"/>
            </p:cNvCxnSpPr>
            <p:nvPr/>
          </p:nvCxnSpPr>
          <p:spPr>
            <a:xfrm>
              <a:off x="9636841" y="4120429"/>
              <a:ext cx="463896" cy="0"/>
            </a:xfrm>
            <a:prstGeom prst="line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</p:cxnSp>
        <p:sp>
          <p:nvSpPr>
            <p:cNvPr id="90" name="TextBox 229"/>
            <p:cNvSpPr txBox="1"/>
            <p:nvPr/>
          </p:nvSpPr>
          <p:spPr>
            <a:xfrm>
              <a:off x="9665150" y="3907636"/>
              <a:ext cx="59450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80000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sz="900" kern="0" dirty="0">
                  <a:solidFill>
                    <a:prstClr val="black"/>
                  </a:solidFill>
                  <a:latin typeface="Courier New" panose="02070309020205020404" pitchFamily="49" charset="0"/>
                  <a:ea typeface="+mn-ea"/>
                  <a:cs typeface="Courier New" panose="02070309020205020404" pitchFamily="49" charset="0"/>
                </a:rPr>
                <a:t>right</a:t>
              </a:r>
              <a:endParaRPr lang="en-GB" sz="900" kern="0" dirty="0">
                <a:solidFill>
                  <a:prstClr val="black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endParaRPr>
            </a:p>
          </p:txBody>
        </p:sp>
      </p:grpSp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4641" y="1756867"/>
            <a:ext cx="939951" cy="922809"/>
          </a:xfrm>
          <a:prstGeom prst="rect">
            <a:avLst/>
          </a:prstGeom>
        </p:spPr>
      </p:pic>
      <p:sp>
        <p:nvSpPr>
          <p:cNvPr id="99" name="Rectangle 98"/>
          <p:cNvSpPr/>
          <p:nvPr/>
        </p:nvSpPr>
        <p:spPr>
          <a:xfrm>
            <a:off x="23664" y="6225394"/>
            <a:ext cx="1214467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9875" indent="-269875" defTabSz="26987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[1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]	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Lúcio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Levi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Amrani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Moussa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Dingel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Juergen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Lambers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Leen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Salay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Rick and Selim,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Gehan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M.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Syriani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Eugene and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Wimmer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Manuel. (2014). </a:t>
            </a:r>
            <a:r>
              <a:rPr lang="fr-FR" sz="1000" i="1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Transformation </a:t>
            </a:r>
            <a:r>
              <a:rPr lang="fr-FR" sz="1000" i="1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Intents</a:t>
            </a:r>
            <a:r>
              <a:rPr lang="fr-FR" sz="1000" i="1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fr-FR" sz="1000" i="1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Their</a:t>
            </a:r>
            <a:r>
              <a:rPr lang="fr-FR" sz="1000" i="1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000" i="1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Properties</a:t>
            </a:r>
            <a:r>
              <a:rPr lang="fr-FR" sz="1000" i="1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1000" kern="0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SoSyM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15(3), 647--684	</a:t>
            </a:r>
            <a:r>
              <a:rPr lang="fr-FR" sz="1000" kern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 2" pitchFamily="18" charset="2"/>
              </a:rPr>
              <a:t> </a:t>
            </a:r>
            <a:endParaRPr lang="en-US" sz="18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TextBox 4"/>
          <p:cNvSpPr txBox="1"/>
          <p:nvPr/>
        </p:nvSpPr>
        <p:spPr>
          <a:xfrm>
            <a:off x="10188471" y="4595893"/>
            <a:ext cx="553353" cy="3000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350" dirty="0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MM</a:t>
            </a:r>
            <a:endParaRPr lang="en-GB" sz="1350" baseline="-25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" name="TextBox 5"/>
          <p:cNvSpPr txBox="1"/>
          <p:nvPr/>
        </p:nvSpPr>
        <p:spPr>
          <a:xfrm>
            <a:off x="7639095" y="4595893"/>
            <a:ext cx="459907" cy="3000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350" dirty="0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CS</a:t>
            </a:r>
            <a:endParaRPr lang="en-GB" sz="1350" baseline="-25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" name="TextBox 6"/>
          <p:cNvSpPr txBox="1"/>
          <p:nvPr/>
        </p:nvSpPr>
        <p:spPr>
          <a:xfrm>
            <a:off x="7608168" y="5166542"/>
            <a:ext cx="449833" cy="4385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350" dirty="0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M</a:t>
            </a:r>
            <a:r>
              <a:rPr lang="fr-FR" sz="1350" baseline="-25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</a:t>
            </a:r>
            <a:endParaRPr lang="en-GB" sz="1350" baseline="-25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" name="TextBox 7"/>
          <p:cNvSpPr txBox="1"/>
          <p:nvPr/>
        </p:nvSpPr>
        <p:spPr>
          <a:xfrm>
            <a:off x="10273870" y="5166542"/>
            <a:ext cx="297768" cy="300082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350" dirty="0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M</a:t>
            </a:r>
            <a:endParaRPr lang="en-GB" sz="1350" baseline="-250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05" name="Straight Arrow Connector 17"/>
          <p:cNvCxnSpPr>
            <a:stCxn id="101" idx="1"/>
            <a:endCxn id="102" idx="3"/>
          </p:cNvCxnSpPr>
          <p:nvPr/>
        </p:nvCxnSpPr>
        <p:spPr>
          <a:xfrm flipH="1" flipV="1">
            <a:off x="8034204" y="4734392"/>
            <a:ext cx="2154266" cy="992"/>
          </a:xfrm>
          <a:prstGeom prst="straightConnector1">
            <a:avLst/>
          </a:prstGeom>
          <a:ln w="3810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Isosceles Triangle 27"/>
          <p:cNvSpPr>
            <a:spLocks noChangeAspect="1"/>
          </p:cNvSpPr>
          <p:nvPr/>
        </p:nvSpPr>
        <p:spPr>
          <a:xfrm>
            <a:off x="7752082" y="4917008"/>
            <a:ext cx="162000" cy="17581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7" name="Isosceles Triangle 30"/>
          <p:cNvSpPr>
            <a:spLocks noChangeAspect="1"/>
          </p:cNvSpPr>
          <p:nvPr/>
        </p:nvSpPr>
        <p:spPr>
          <a:xfrm>
            <a:off x="10341754" y="4906425"/>
            <a:ext cx="162000" cy="175817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Arc 107"/>
          <p:cNvSpPr/>
          <p:nvPr/>
        </p:nvSpPr>
        <p:spPr>
          <a:xfrm>
            <a:off x="10297956" y="5237540"/>
            <a:ext cx="438391" cy="597013"/>
          </a:xfrm>
          <a:prstGeom prst="arc">
            <a:avLst>
              <a:gd name="adj1" fmla="val 16200000"/>
              <a:gd name="adj2" fmla="val 12496191"/>
            </a:avLst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09" name="Arc 108"/>
          <p:cNvSpPr/>
          <p:nvPr/>
        </p:nvSpPr>
        <p:spPr>
          <a:xfrm>
            <a:off x="7744071" y="5237540"/>
            <a:ext cx="438391" cy="597013"/>
          </a:xfrm>
          <a:prstGeom prst="arc">
            <a:avLst>
              <a:gd name="adj1" fmla="val 16200000"/>
              <a:gd name="adj2" fmla="val 12496191"/>
            </a:avLst>
          </a:prstGeom>
          <a:ln w="38100">
            <a:solidFill>
              <a:schemeClr val="tx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0" name="TextBox 2"/>
          <p:cNvSpPr txBox="1"/>
          <p:nvPr/>
        </p:nvSpPr>
        <p:spPr>
          <a:xfrm>
            <a:off x="10398332" y="5440245"/>
            <a:ext cx="734567" cy="230833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en-US"/>
            </a:defPPr>
            <a:lvl1pPr algn="ctr">
              <a:defRPr sz="1400"/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050" dirty="0">
                <a:solidFill>
                  <a:prstClr val="black"/>
                </a:solidFill>
                <a:latin typeface="Calibri" panose="020F0502020204030204"/>
              </a:rPr>
              <a:t>Simulation</a:t>
            </a:r>
            <a:endParaRPr lang="en-GB" sz="10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1" name="TextBox 19"/>
          <p:cNvSpPr txBox="1"/>
          <p:nvPr/>
        </p:nvSpPr>
        <p:spPr>
          <a:xfrm>
            <a:off x="7903737" y="5420629"/>
            <a:ext cx="705078" cy="230833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en-US"/>
            </a:defPPr>
            <a:lvl1pPr algn="ctr">
              <a:defRPr sz="1400"/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050" dirty="0">
                <a:solidFill>
                  <a:prstClr val="black"/>
                </a:solidFill>
                <a:latin typeface="Calibri" panose="020F0502020204030204"/>
              </a:rPr>
              <a:t>Animation</a:t>
            </a:r>
            <a:endParaRPr lang="en-GB" sz="10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2" name="TextBox 22"/>
          <p:cNvSpPr txBox="1"/>
          <p:nvPr/>
        </p:nvSpPr>
        <p:spPr>
          <a:xfrm>
            <a:off x="9442188" y="4687665"/>
            <a:ext cx="555428" cy="230833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en-US"/>
            </a:defPPr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050" dirty="0" err="1">
                <a:solidFill>
                  <a:prstClr val="black"/>
                </a:solidFill>
                <a:latin typeface="Calibri" panose="020F0502020204030204"/>
              </a:rPr>
              <a:t>Parsing</a:t>
            </a:r>
            <a:endParaRPr lang="en-GB" sz="10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3" name="TextBox 23"/>
          <p:cNvSpPr txBox="1"/>
          <p:nvPr/>
        </p:nvSpPr>
        <p:spPr>
          <a:xfrm>
            <a:off x="8289856" y="4550039"/>
            <a:ext cx="694668" cy="230833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en-US"/>
            </a:defPPr>
            <a:lvl1pPr algn="ctr">
              <a:defRPr sz="1400">
                <a:solidFill>
                  <a:schemeClr val="tx1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050" dirty="0" err="1">
                <a:solidFill>
                  <a:prstClr val="black"/>
                </a:solidFill>
                <a:latin typeface="Calibri" panose="020F0502020204030204"/>
              </a:rPr>
              <a:t>Rendering</a:t>
            </a:r>
            <a:endParaRPr lang="en-GB" sz="1050" dirty="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4" name="Arc 113"/>
          <p:cNvSpPr/>
          <p:nvPr/>
        </p:nvSpPr>
        <p:spPr>
          <a:xfrm>
            <a:off x="10503755" y="4550039"/>
            <a:ext cx="223167" cy="616505"/>
          </a:xfrm>
          <a:prstGeom prst="arc">
            <a:avLst>
              <a:gd name="adj1" fmla="val 15004394"/>
              <a:gd name="adj2" fmla="val 10574101"/>
            </a:avLst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GB" sz="135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115" name="TextBox 15"/>
          <p:cNvSpPr txBox="1"/>
          <p:nvPr/>
        </p:nvSpPr>
        <p:spPr>
          <a:xfrm>
            <a:off x="10622584" y="4734394"/>
            <a:ext cx="734567" cy="230833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>
            <a:defPPr>
              <a:defRPr lang="en-US"/>
            </a:defPPr>
            <a:lvl1pPr algn="ctr">
              <a:defRPr sz="1400"/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sz="1050" dirty="0">
                <a:solidFill>
                  <a:prstClr val="black"/>
                </a:solidFill>
                <a:latin typeface="Calibri" panose="020F0502020204030204"/>
              </a:rPr>
              <a:t>Simulation</a:t>
            </a:r>
            <a:endParaRPr lang="en-GB" sz="1050" dirty="0">
              <a:solidFill>
                <a:prstClr val="black"/>
              </a:solidFill>
              <a:latin typeface="Calibri" panose="020F0502020204030204"/>
            </a:endParaRPr>
          </a:p>
        </p:txBody>
      </p:sp>
      <p:cxnSp>
        <p:nvCxnSpPr>
          <p:cNvPr id="7" name="Connecteur droit avec flèche 6"/>
          <p:cNvCxnSpPr/>
          <p:nvPr/>
        </p:nvCxnSpPr>
        <p:spPr>
          <a:xfrm>
            <a:off x="9139966" y="2204864"/>
            <a:ext cx="1185912" cy="0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/>
          <p:cNvCxnSpPr/>
          <p:nvPr/>
        </p:nvCxnSpPr>
        <p:spPr>
          <a:xfrm flipV="1">
            <a:off x="8110651" y="3592849"/>
            <a:ext cx="502174" cy="2904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6960096" y="3415648"/>
            <a:ext cx="1255531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50" dirty="0" err="1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MovePacman</a:t>
            </a:r>
            <a:endParaRPr lang="en-US" sz="1350" dirty="0">
              <a:solidFill>
                <a:prstClr val="black"/>
              </a:solidFill>
              <a:latin typeface="Comic Sans MS" panose="030F0702030302020204" pitchFamily="66" charset="0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579368" y="2258369"/>
            <a:ext cx="1431481" cy="32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116574"/>
            <a:r>
              <a:rPr lang="fr-FR" sz="1600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C1: CELL</a:t>
            </a:r>
            <a:endParaRPr lang="fr-FR" sz="16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579368" y="2546447"/>
            <a:ext cx="1431481" cy="247523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0" rtlCol="0" anchor="t"/>
          <a:lstStyle/>
          <a:p>
            <a:pPr defTabSz="1116574"/>
            <a:r>
              <a:rPr lang="fr-FR" sz="14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id </a:t>
            </a:r>
            <a:r>
              <a:rPr lang="fr-FR" sz="1400" dirty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400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= 1</a:t>
            </a:r>
          </a:p>
          <a:p>
            <a:pPr defTabSz="1116574"/>
            <a:endParaRPr lang="en-GB" sz="1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5" name="Connecteur droit 54"/>
          <p:cNvCxnSpPr>
            <a:stCxn id="53" idx="0"/>
          </p:cNvCxnSpPr>
          <p:nvPr/>
        </p:nvCxnSpPr>
        <p:spPr>
          <a:xfrm flipV="1">
            <a:off x="8295109" y="1966908"/>
            <a:ext cx="291775" cy="291461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arrow" w="med" len="lg"/>
            <a:tailEnd w="sm" len="lg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ZoneTexte 57"/>
          <p:cNvSpPr txBox="1"/>
          <p:nvPr/>
        </p:nvSpPr>
        <p:spPr>
          <a:xfrm>
            <a:off x="8402866" y="1998928"/>
            <a:ext cx="39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 smtClean="0">
                <a:solidFill>
                  <a:prstClr val="black"/>
                </a:solidFill>
                <a:latin typeface="Comic Sans MS" panose="030F0702030302020204" pitchFamily="66" charset="0"/>
                <a:cs typeface="+mn-cs"/>
              </a:rPr>
              <a:t>in</a:t>
            </a:r>
            <a:endParaRPr lang="en-US" sz="1350" dirty="0">
              <a:solidFill>
                <a:prstClr val="black"/>
              </a:solidFill>
              <a:latin typeface="Comic Sans MS" panose="030F0702030302020204" pitchFamily="66" charset="0"/>
              <a:cs typeface="+mn-cs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7788328" y="1512952"/>
            <a:ext cx="1260000" cy="324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116574"/>
            <a:r>
              <a:rPr lang="fr-FR" sz="1600" b="1" dirty="0" smtClean="0">
                <a:solidFill>
                  <a:prstClr val="black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p1:Pacman</a:t>
            </a:r>
            <a:endParaRPr lang="fr-FR" sz="1600" b="1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7788328" y="1801030"/>
            <a:ext cx="1260000" cy="144000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0" rtlCol="0" anchor="t"/>
          <a:lstStyle/>
          <a:p>
            <a:pPr defTabSz="1116574"/>
            <a:endParaRPr lang="en-GB" sz="18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9" name="Snip and Round Single Corner Rectangle 133"/>
          <p:cNvSpPr/>
          <p:nvPr/>
        </p:nvSpPr>
        <p:spPr>
          <a:xfrm>
            <a:off x="620260" y="1988952"/>
            <a:ext cx="6051803" cy="936000"/>
          </a:xfrm>
          <a:prstGeom prst="snipRoundRect">
            <a:avLst/>
          </a:prstGeom>
          <a:noFill/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wrap="square" tIns="0">
            <a:spAutoFit/>
          </a:bodyPr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Wingdings 2" panose="05020102010507070707" pitchFamily="18" charset="2"/>
              </a:rPr>
              <a:t> </a:t>
            </a: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</p:txBody>
      </p:sp>
      <p:sp>
        <p:nvSpPr>
          <p:cNvPr id="51" name="Snip and Round Single Corner Rectangle 133"/>
          <p:cNvSpPr/>
          <p:nvPr/>
        </p:nvSpPr>
        <p:spPr>
          <a:xfrm>
            <a:off x="623392" y="3429104"/>
            <a:ext cx="6051803" cy="936000"/>
          </a:xfrm>
          <a:prstGeom prst="snipRoundRect">
            <a:avLst/>
          </a:prstGeom>
          <a:noFill/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wrap="square" tIns="0">
            <a:spAutoFit/>
          </a:bodyPr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Wingdings 2" panose="05020102010507070707" pitchFamily="18" charset="2"/>
              </a:rPr>
              <a:t> </a:t>
            </a: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</p:txBody>
      </p:sp>
      <p:sp>
        <p:nvSpPr>
          <p:cNvPr id="52" name="Snip and Round Single Corner Rectangle 133"/>
          <p:cNvSpPr/>
          <p:nvPr/>
        </p:nvSpPr>
        <p:spPr>
          <a:xfrm>
            <a:off x="620261" y="4797152"/>
            <a:ext cx="6051803" cy="540000"/>
          </a:xfrm>
          <a:prstGeom prst="snipRoundRect">
            <a:avLst/>
          </a:prstGeom>
          <a:noFill/>
          <a:ln w="19050" cap="flat" cmpd="sng" algn="ctr">
            <a:solidFill>
              <a:schemeClr val="tx1"/>
            </a:solidFill>
            <a:prstDash val="solid"/>
          </a:ln>
          <a:effectLst/>
        </p:spPr>
        <p:txBody>
          <a:bodyPr wrap="square" tIns="0">
            <a:spAutoFit/>
          </a:bodyPr>
          <a:lstStyle>
            <a:defPPr>
              <a:defRPr lang="fr-FR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r>
              <a:rPr kumimoji="0" lang="fr-FR" sz="12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Garamond" panose="02020404030301010803" pitchFamily="18" charset="0"/>
                <a:cs typeface="Arial"/>
                <a:sym typeface="Wingdings 2" panose="05020102010507070707" pitchFamily="18" charset="2"/>
              </a:rPr>
              <a:t> </a:t>
            </a: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endParaRPr kumimoji="0" lang="fr-FR" sz="1200" b="0" i="0" u="none" strike="noStrike" kern="0" cap="none" spc="0" normalizeH="0" baseline="0" noProof="0" dirty="0">
              <a:ln>
                <a:noFill/>
              </a:ln>
              <a:solidFill>
                <a:srgbClr val="3333CC"/>
              </a:solidFill>
              <a:effectLst/>
              <a:uLnTx/>
              <a:uFillTx/>
              <a:latin typeface="Garamond" panose="02020404030301010803" pitchFamily="18" charset="0"/>
              <a:cs typeface="Arial"/>
              <a:sym typeface="Wingdings 2" panose="050201020105070707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8225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310201"/>
            <a:ext cx="12192000" cy="790787"/>
          </a:xfrm>
        </p:spPr>
        <p:txBody>
          <a:bodyPr/>
          <a:lstStyle/>
          <a:p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Coordinating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Trafos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and Animations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2207568" y="1628800"/>
            <a:ext cx="73448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Executing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one Transformation Unit (TU) triggers the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execution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 of one, or 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several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, Animation Unit(s) (</a:t>
            </a:r>
            <a:r>
              <a:rPr lang="fr-FR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Aus</a:t>
            </a:r>
            <a:r>
              <a:rPr lang="fr-FR" b="1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ctangle à coins arrondis 36"/>
          <p:cNvSpPr/>
          <p:nvPr/>
        </p:nvSpPr>
        <p:spPr>
          <a:xfrm>
            <a:off x="1271464" y="3246001"/>
            <a:ext cx="9649072" cy="1695167"/>
          </a:xfrm>
          <a:prstGeom prst="roundRect">
            <a:avLst>
              <a:gd name="adj" fmla="val 3073"/>
            </a:avLst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à coins arrondis 40"/>
          <p:cNvSpPr/>
          <p:nvPr/>
        </p:nvSpPr>
        <p:spPr>
          <a:xfrm>
            <a:off x="1272536" y="2636912"/>
            <a:ext cx="9648000" cy="396000"/>
          </a:xfrm>
          <a:prstGeom prst="round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lèche droite 41"/>
          <p:cNvSpPr/>
          <p:nvPr/>
        </p:nvSpPr>
        <p:spPr>
          <a:xfrm>
            <a:off x="1336318" y="2652086"/>
            <a:ext cx="2365320" cy="36004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Operation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Flèche droite 42"/>
          <p:cNvSpPr/>
          <p:nvPr/>
        </p:nvSpPr>
        <p:spPr>
          <a:xfrm>
            <a:off x="3755478" y="2652086"/>
            <a:ext cx="2389185" cy="36004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Operation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Flèche droite 58"/>
          <p:cNvSpPr/>
          <p:nvPr/>
        </p:nvSpPr>
        <p:spPr>
          <a:xfrm>
            <a:off x="8661271" y="2653207"/>
            <a:ext cx="2187257" cy="36004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Operation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4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4" name="Flèche droite 63"/>
          <p:cNvSpPr/>
          <p:nvPr/>
        </p:nvSpPr>
        <p:spPr>
          <a:xfrm>
            <a:off x="3768400" y="3717032"/>
            <a:ext cx="936104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2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Flèche droite 67"/>
          <p:cNvSpPr/>
          <p:nvPr/>
        </p:nvSpPr>
        <p:spPr>
          <a:xfrm>
            <a:off x="3786498" y="4126954"/>
            <a:ext cx="2358165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9" name="Connecteur droit avec flèche 68"/>
          <p:cNvCxnSpPr/>
          <p:nvPr/>
        </p:nvCxnSpPr>
        <p:spPr>
          <a:xfrm>
            <a:off x="3696391" y="2816912"/>
            <a:ext cx="0" cy="648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cteur droit avec flèche 69"/>
          <p:cNvCxnSpPr/>
          <p:nvPr/>
        </p:nvCxnSpPr>
        <p:spPr>
          <a:xfrm>
            <a:off x="3768400" y="2793971"/>
            <a:ext cx="0" cy="1116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Connecteur droit avec flèche 70"/>
          <p:cNvCxnSpPr/>
          <p:nvPr/>
        </p:nvCxnSpPr>
        <p:spPr>
          <a:xfrm flipV="1">
            <a:off x="4704504" y="3514051"/>
            <a:ext cx="0" cy="432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Connecteur droit avec flèche 71"/>
          <p:cNvCxnSpPr/>
          <p:nvPr/>
        </p:nvCxnSpPr>
        <p:spPr>
          <a:xfrm flipV="1">
            <a:off x="6139417" y="2828359"/>
            <a:ext cx="0" cy="1512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necteur droit avec flèche 73"/>
          <p:cNvCxnSpPr/>
          <p:nvPr/>
        </p:nvCxnSpPr>
        <p:spPr>
          <a:xfrm>
            <a:off x="3768400" y="3861048"/>
            <a:ext cx="0" cy="504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necteur droit avec flèche 74"/>
          <p:cNvCxnSpPr/>
          <p:nvPr/>
        </p:nvCxnSpPr>
        <p:spPr>
          <a:xfrm>
            <a:off x="1343472" y="2938043"/>
            <a:ext cx="0" cy="432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Flèche droite 75"/>
          <p:cNvSpPr/>
          <p:nvPr/>
        </p:nvSpPr>
        <p:spPr>
          <a:xfrm>
            <a:off x="8667403" y="3270583"/>
            <a:ext cx="941088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Flèche droite 83"/>
          <p:cNvSpPr/>
          <p:nvPr/>
        </p:nvSpPr>
        <p:spPr>
          <a:xfrm>
            <a:off x="9608491" y="3263981"/>
            <a:ext cx="1240037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5" name="Connecteur droit avec flèche 84"/>
          <p:cNvCxnSpPr/>
          <p:nvPr/>
        </p:nvCxnSpPr>
        <p:spPr>
          <a:xfrm>
            <a:off x="8665205" y="2937987"/>
            <a:ext cx="0" cy="468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avec flèche 85"/>
          <p:cNvCxnSpPr/>
          <p:nvPr/>
        </p:nvCxnSpPr>
        <p:spPr>
          <a:xfrm>
            <a:off x="9606294" y="2922001"/>
            <a:ext cx="0" cy="468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ZoneTexte 90"/>
          <p:cNvSpPr txBox="1"/>
          <p:nvPr/>
        </p:nvSpPr>
        <p:spPr>
          <a:xfrm>
            <a:off x="6293926" y="4334907"/>
            <a:ext cx="8821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900" dirty="0" err="1" smtClean="0"/>
              <a:t>dependency</a:t>
            </a:r>
            <a:endParaRPr lang="en-US" sz="900" dirty="0"/>
          </a:p>
        </p:txBody>
      </p:sp>
      <p:sp>
        <p:nvSpPr>
          <p:cNvPr id="92" name="Arc 91"/>
          <p:cNvSpPr/>
          <p:nvPr/>
        </p:nvSpPr>
        <p:spPr>
          <a:xfrm rot="18015857">
            <a:off x="6697092" y="4116751"/>
            <a:ext cx="540000" cy="576000"/>
          </a:xfrm>
          <a:prstGeom prst="arc">
            <a:avLst>
              <a:gd name="adj1" fmla="val 14276399"/>
              <a:gd name="adj2" fmla="val 21593485"/>
            </a:avLst>
          </a:prstGeom>
          <a:ln w="9525">
            <a:solidFill>
              <a:schemeClr val="tx1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Flèche droite 92"/>
          <p:cNvSpPr/>
          <p:nvPr/>
        </p:nvSpPr>
        <p:spPr>
          <a:xfrm>
            <a:off x="4717427" y="3263981"/>
            <a:ext cx="1152000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3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4" name="Flèche droite 93"/>
          <p:cNvSpPr/>
          <p:nvPr/>
        </p:nvSpPr>
        <p:spPr>
          <a:xfrm>
            <a:off x="6195675" y="2648339"/>
            <a:ext cx="2419160" cy="360040"/>
          </a:xfrm>
          <a:prstGeom prst="rightArrow">
            <a:avLst/>
          </a:prstGeom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Operation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3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Flèche droite 94"/>
          <p:cNvSpPr/>
          <p:nvPr/>
        </p:nvSpPr>
        <p:spPr>
          <a:xfrm>
            <a:off x="6197873" y="3273922"/>
            <a:ext cx="941088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2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6" name="Connecteur droit avec flèche 95"/>
          <p:cNvCxnSpPr/>
          <p:nvPr/>
        </p:nvCxnSpPr>
        <p:spPr>
          <a:xfrm>
            <a:off x="6195674" y="2793971"/>
            <a:ext cx="0" cy="612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Flèche droite 96"/>
          <p:cNvSpPr/>
          <p:nvPr/>
        </p:nvSpPr>
        <p:spPr>
          <a:xfrm>
            <a:off x="6197873" y="3722402"/>
            <a:ext cx="941088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8" name="Flèche droite 97"/>
          <p:cNvSpPr/>
          <p:nvPr/>
        </p:nvSpPr>
        <p:spPr>
          <a:xfrm>
            <a:off x="7157114" y="3722358"/>
            <a:ext cx="941088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Flèche droite 98"/>
          <p:cNvSpPr/>
          <p:nvPr/>
        </p:nvSpPr>
        <p:spPr>
          <a:xfrm>
            <a:off x="7154750" y="4133691"/>
            <a:ext cx="1432940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0" name="Connecteur droit avec flèche 99"/>
          <p:cNvCxnSpPr/>
          <p:nvPr/>
        </p:nvCxnSpPr>
        <p:spPr>
          <a:xfrm flipV="1">
            <a:off x="8588942" y="4327316"/>
            <a:ext cx="7220" cy="468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1" name="Flèche droite 100"/>
          <p:cNvSpPr/>
          <p:nvPr/>
        </p:nvSpPr>
        <p:spPr>
          <a:xfrm>
            <a:off x="7152775" y="4581128"/>
            <a:ext cx="1432940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02" name="Connecteur droit avec flèche 101"/>
          <p:cNvCxnSpPr/>
          <p:nvPr/>
        </p:nvCxnSpPr>
        <p:spPr>
          <a:xfrm>
            <a:off x="7152775" y="3861048"/>
            <a:ext cx="0" cy="468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" name="Connecteur droit avec flèche 102"/>
          <p:cNvCxnSpPr/>
          <p:nvPr/>
        </p:nvCxnSpPr>
        <p:spPr>
          <a:xfrm flipV="1">
            <a:off x="10848528" y="2828359"/>
            <a:ext cx="0" cy="612000"/>
          </a:xfrm>
          <a:prstGeom prst="straightConnector1">
            <a:avLst/>
          </a:prstGeom>
          <a:ln>
            <a:solidFill>
              <a:schemeClr val="bg2">
                <a:lumMod val="25000"/>
              </a:schemeClr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lèche droite 37"/>
          <p:cNvSpPr/>
          <p:nvPr/>
        </p:nvSpPr>
        <p:spPr>
          <a:xfrm>
            <a:off x="1346702" y="3273922"/>
            <a:ext cx="2358165" cy="360040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lIns="0" rIns="0" rtlCol="0" anchor="ctr"/>
          <a:lstStyle/>
          <a:p>
            <a:pPr algn="ctr"/>
            <a:r>
              <a:rPr lang="fr-FR" sz="10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Animation </a:t>
            </a:r>
            <a:r>
              <a:rPr lang="fr-FR" sz="105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05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161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Decoupling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TUs</a:t>
            </a:r>
            <a:r>
              <a:rPr lang="fr-FR" dirty="0" smtClean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fr-FR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AUs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744955" y="1270820"/>
            <a:ext cx="9001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 smtClean="0">
                <a:solidFill>
                  <a:srgbClr val="FF0000"/>
                </a:solidFill>
              </a:rPr>
              <a:t>Tackle the Lack of ﬂexibility </a:t>
            </a:r>
            <a:r>
              <a:rPr lang="en-US" sz="1800" dirty="0" smtClean="0"/>
              <a:t>in MA specifications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1800" b="1" dirty="0" smtClean="0">
                <a:solidFill>
                  <a:srgbClr val="FF0000"/>
                </a:solidFill>
              </a:rPr>
              <a:t>Enable the reuse </a:t>
            </a:r>
            <a:r>
              <a:rPr lang="en-US" sz="1800" b="1" dirty="0">
                <a:solidFill>
                  <a:srgbClr val="FF0000"/>
                </a:solidFill>
              </a:rPr>
              <a:t>of </a:t>
            </a:r>
            <a:r>
              <a:rPr lang="en-US" sz="1800" b="1" dirty="0" smtClean="0">
                <a:solidFill>
                  <a:srgbClr val="FF0000"/>
                </a:solidFill>
              </a:rPr>
              <a:t>AUs </a:t>
            </a:r>
            <a:endParaRPr lang="en-US" sz="1800" b="1" dirty="0">
              <a:solidFill>
                <a:srgbClr val="FF0000"/>
              </a:solidFill>
            </a:endParaRPr>
          </a:p>
        </p:txBody>
      </p:sp>
      <p:pic>
        <p:nvPicPr>
          <p:cNvPr id="23" name="Imag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816" y="2594858"/>
            <a:ext cx="5623076" cy="795085"/>
          </a:xfrm>
          <a:prstGeom prst="rect">
            <a:avLst/>
          </a:prstGeom>
        </p:spPr>
      </p:pic>
      <p:cxnSp>
        <p:nvCxnSpPr>
          <p:cNvPr id="25" name="Straight Connector 2"/>
          <p:cNvCxnSpPr/>
          <p:nvPr/>
        </p:nvCxnSpPr>
        <p:spPr>
          <a:xfrm>
            <a:off x="3071664" y="4573502"/>
            <a:ext cx="72000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6" name="Rectangle 25"/>
          <p:cNvSpPr/>
          <p:nvPr/>
        </p:nvSpPr>
        <p:spPr>
          <a:xfrm>
            <a:off x="1919536" y="4356452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fr-BE" sz="1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fr-BE" sz="1800" baseline="-250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3791744" y="4375502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</a:t>
            </a:r>
            <a:r>
              <a:rPr lang="fr-BE" sz="1800" baseline="-25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791744" y="4892383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72000" rtlCol="0" anchor="ctr"/>
          <a:lstStyle/>
          <a:p>
            <a:pPr algn="ctr"/>
            <a:endParaRPr lang="fr-FR" sz="18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fr-BE" sz="1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</a:t>
            </a:r>
            <a:r>
              <a:rPr lang="fr-BE" baseline="-250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endParaRPr lang="en-GB" sz="12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3791664" y="5409264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</a:t>
            </a:r>
            <a:r>
              <a:rPr lang="fr-BE" sz="1800" baseline="-250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7" name="Connecteur en arc 6"/>
          <p:cNvCxnSpPr/>
          <p:nvPr/>
        </p:nvCxnSpPr>
        <p:spPr>
          <a:xfrm>
            <a:off x="3287688" y="4573502"/>
            <a:ext cx="504000" cy="504000"/>
          </a:xfrm>
          <a:prstGeom prst="curvedConnector3">
            <a:avLst>
              <a:gd name="adj1" fmla="val 41462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Connecteur en arc 29"/>
          <p:cNvCxnSpPr/>
          <p:nvPr/>
        </p:nvCxnSpPr>
        <p:spPr>
          <a:xfrm>
            <a:off x="3287688" y="4573502"/>
            <a:ext cx="504000" cy="1044000"/>
          </a:xfrm>
          <a:prstGeom prst="curved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Straight Connector 2"/>
          <p:cNvCxnSpPr/>
          <p:nvPr/>
        </p:nvCxnSpPr>
        <p:spPr>
          <a:xfrm>
            <a:off x="8436416" y="4598308"/>
            <a:ext cx="1224000" cy="0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2" name="Rectangle 31"/>
          <p:cNvSpPr/>
          <p:nvPr/>
        </p:nvSpPr>
        <p:spPr>
          <a:xfrm>
            <a:off x="7284288" y="4382284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</a:t>
            </a:r>
            <a:r>
              <a:rPr lang="fr-BE" sz="1800" baseline="-250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9663473" y="4401334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AU</a:t>
            </a:r>
            <a:r>
              <a:rPr lang="fr-BE" sz="1800" baseline="-250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284288" y="5193582"/>
            <a:ext cx="1188000" cy="39600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18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TU</a:t>
            </a:r>
            <a:r>
              <a:rPr lang="fr-BE" sz="1800" baseline="-250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endParaRPr lang="en-US" sz="1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39" name="Connecteur en arc 38"/>
          <p:cNvCxnSpPr/>
          <p:nvPr/>
        </p:nvCxnSpPr>
        <p:spPr>
          <a:xfrm flipV="1">
            <a:off x="8472264" y="4598308"/>
            <a:ext cx="864096" cy="831466"/>
          </a:xfrm>
          <a:prstGeom prst="curvedConnector3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1" name="Parenthèse ouvrante 40"/>
          <p:cNvSpPr/>
          <p:nvPr/>
        </p:nvSpPr>
        <p:spPr>
          <a:xfrm>
            <a:off x="6993199" y="4212452"/>
            <a:ext cx="288032" cy="684000"/>
          </a:xfrm>
          <a:prstGeom prst="leftBracket">
            <a:avLst>
              <a:gd name="adj" fmla="val 31941"/>
            </a:avLst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Parenthèse ouvrante 41"/>
          <p:cNvSpPr/>
          <p:nvPr/>
        </p:nvSpPr>
        <p:spPr>
          <a:xfrm>
            <a:off x="6987776" y="5049582"/>
            <a:ext cx="288032" cy="684000"/>
          </a:xfrm>
          <a:prstGeom prst="leftBracket">
            <a:avLst>
              <a:gd name="adj" fmla="val 43745"/>
            </a:avLst>
          </a:prstGeom>
          <a:ln w="1270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6245455" y="4370769"/>
            <a:ext cx="7745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cap="small" dirty="0" smtClean="0"/>
              <a:t>Dsl</a:t>
            </a:r>
            <a:r>
              <a:rPr lang="en-GB" sz="1600" b="1" cap="small" dirty="0" smtClean="0"/>
              <a:t>1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6245455" y="5146904"/>
            <a:ext cx="7745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cap="small" dirty="0" smtClean="0"/>
              <a:t>Dsl</a:t>
            </a:r>
            <a:r>
              <a:rPr lang="en-GB" sz="1600" b="1" cap="small" dirty="0" smtClean="0"/>
              <a:t>2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9167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2" grpId="0" animBg="1"/>
      <p:bldP spid="33" grpId="0" animBg="1"/>
      <p:bldP spid="38" grpId="0" animBg="1"/>
      <p:bldP spid="41" grpId="0" animBg="1"/>
      <p:bldP spid="42" grpId="0" animBg="1"/>
      <p:bldP spid="43" grpId="0"/>
      <p:bldP spid="4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569720" y="310201"/>
            <a:ext cx="9062784" cy="790787"/>
          </a:xfrm>
        </p:spPr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Key Challenges </a:t>
            </a:r>
            <a:b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GB" sz="4000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prstClr val="white"/>
                </a:solidFill>
                <a:latin typeface="Calibri"/>
              </a:rPr>
              <a:t>16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407368" y="1628800"/>
            <a:ext cx="95050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028700" lvl="1" indent="-5715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en-US" cap="small" dirty="0" smtClean="0">
                <a:solidFill>
                  <a:prstClr val="black"/>
                </a:solidFill>
              </a:rPr>
              <a:t>E</a:t>
            </a:r>
            <a:r>
              <a:rPr lang="en-US" sz="1800" dirty="0" smtClean="0">
                <a:solidFill>
                  <a:prstClr val="black"/>
                </a:solidFill>
              </a:rPr>
              <a:t>xplicitly </a:t>
            </a:r>
            <a:r>
              <a:rPr lang="en-US" sz="1800" dirty="0">
                <a:solidFill>
                  <a:prstClr val="black"/>
                </a:solidFill>
              </a:rPr>
              <a:t>define CS for easily expressing MA;</a:t>
            </a:r>
            <a:r>
              <a:rPr lang="en-US" sz="2400" dirty="0">
                <a:solidFill>
                  <a:prstClr val="black"/>
                </a:solidFill>
              </a:rPr>
              <a:t> </a:t>
            </a:r>
          </a:p>
          <a:p>
            <a:pPr marL="1028700" lvl="1" indent="-5715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en-US" cap="small" dirty="0">
                <a:solidFill>
                  <a:prstClr val="black"/>
                </a:solidFill>
              </a:rPr>
              <a:t>B</a:t>
            </a:r>
            <a:r>
              <a:rPr lang="en-US" sz="1800" dirty="0">
                <a:solidFill>
                  <a:prstClr val="black"/>
                </a:solidFill>
              </a:rPr>
              <a:t>uild an MA language to express AU in a compositional way, </a:t>
            </a:r>
          </a:p>
          <a:p>
            <a:pPr marL="1028700" lvl="1" indent="-571500">
              <a:lnSpc>
                <a:spcPct val="250000"/>
              </a:lnSpc>
              <a:buFont typeface="+mj-lt"/>
              <a:buAutoNum type="arabicPeriod"/>
              <a:defRPr/>
            </a:pPr>
            <a:r>
              <a:rPr lang="en-US" cap="small" dirty="0">
                <a:solidFill>
                  <a:prstClr val="black"/>
                </a:solidFill>
              </a:rPr>
              <a:t>E</a:t>
            </a:r>
            <a:r>
              <a:rPr lang="en-US" sz="1800" dirty="0">
                <a:solidFill>
                  <a:prstClr val="black"/>
                </a:solidFill>
              </a:rPr>
              <a:t>xplicitly relate MA units with their transformation counterparts</a:t>
            </a:r>
            <a:endParaRPr lang="en-US" sz="3200" b="1" dirty="0">
              <a:solidFill>
                <a:prstClr val="black"/>
              </a:solidFill>
            </a:endParaRPr>
          </a:p>
          <a:p>
            <a:pPr marL="342900" indent="-342900" algn="ctr">
              <a:buFont typeface="Wingdings" panose="05000000000000000000" pitchFamily="2" charset="2"/>
              <a:buChar char="à"/>
              <a:defRPr/>
            </a:pPr>
            <a:endParaRPr lang="en-US" sz="1600" b="1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defRPr/>
            </a:pPr>
            <a:endParaRPr lang="en-US" sz="1600" dirty="0"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79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 Simple FSM </a:t>
            </a:r>
            <a:r>
              <a:rPr lang="fr-FR" dirty="0" err="1" smtClean="0"/>
              <a:t>Metamodel</a:t>
            </a:r>
            <a:r>
              <a:rPr lang="fr-FR" dirty="0" smtClean="0"/>
              <a:t> </a:t>
            </a:r>
            <a:r>
              <a:rPr lang="fr-FR" dirty="0" smtClean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grpSp>
        <p:nvGrpSpPr>
          <p:cNvPr id="5" name="Group 26"/>
          <p:cNvGrpSpPr/>
          <p:nvPr/>
        </p:nvGrpSpPr>
        <p:grpSpPr>
          <a:xfrm>
            <a:off x="2770687" y="2229537"/>
            <a:ext cx="2114905" cy="793158"/>
            <a:chOff x="333374" y="419100"/>
            <a:chExt cx="1591030" cy="559523"/>
          </a:xfrm>
        </p:grpSpPr>
        <p:sp>
          <p:nvSpPr>
            <p:cNvPr id="40" name="Rectangle 39"/>
            <p:cNvSpPr/>
            <p:nvPr/>
          </p:nvSpPr>
          <p:spPr>
            <a:xfrm>
              <a:off x="333374" y="419100"/>
              <a:ext cx="1591030" cy="276225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b="1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FSM</a:t>
              </a:r>
              <a:endParaRPr lang="en-GB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33374" y="695325"/>
              <a:ext cx="1591030" cy="283298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000" dirty="0" err="1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name</a:t>
              </a: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: String [0..1]</a:t>
              </a:r>
            </a:p>
            <a:p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alphabet : </a:t>
              </a:r>
              <a:r>
                <a:rPr lang="fr-FR" sz="1000" dirty="0" err="1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Integer</a:t>
              </a: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[1..*]</a:t>
              </a:r>
              <a:endParaRPr lang="en-GB" sz="1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grpSp>
        <p:nvGrpSpPr>
          <p:cNvPr id="6" name="Group 25"/>
          <p:cNvGrpSpPr/>
          <p:nvPr/>
        </p:nvGrpSpPr>
        <p:grpSpPr>
          <a:xfrm>
            <a:off x="5591091" y="3477428"/>
            <a:ext cx="1330937" cy="674715"/>
            <a:chOff x="1238249" y="1120272"/>
            <a:chExt cx="1057277" cy="674715"/>
          </a:xfrm>
        </p:grpSpPr>
        <p:sp>
          <p:nvSpPr>
            <p:cNvPr id="38" name="Rectangle 37"/>
            <p:cNvSpPr/>
            <p:nvPr/>
          </p:nvSpPr>
          <p:spPr>
            <a:xfrm>
              <a:off x="1238250" y="1120272"/>
              <a:ext cx="1057276" cy="276225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b="1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State</a:t>
              </a:r>
              <a:endParaRPr lang="en-GB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238249" y="1396496"/>
              <a:ext cx="1057276" cy="39849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000" dirty="0" err="1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name</a:t>
              </a: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: String</a:t>
              </a:r>
            </a:p>
          </p:txBody>
        </p:sp>
      </p:grpSp>
      <p:sp>
        <p:nvSpPr>
          <p:cNvPr id="7" name="TextBox 33"/>
          <p:cNvSpPr txBox="1"/>
          <p:nvPr/>
        </p:nvSpPr>
        <p:spPr>
          <a:xfrm>
            <a:off x="6899185" y="3407496"/>
            <a:ext cx="6109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8" name="Elbow Connector 40"/>
          <p:cNvCxnSpPr>
            <a:stCxn id="40" idx="3"/>
            <a:endCxn id="38" idx="0"/>
          </p:cNvCxnSpPr>
          <p:nvPr/>
        </p:nvCxnSpPr>
        <p:spPr>
          <a:xfrm>
            <a:off x="4885592" y="2425320"/>
            <a:ext cx="1370968" cy="1052108"/>
          </a:xfrm>
          <a:prstGeom prst="bentConnector2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" name="TextBox 41"/>
          <p:cNvSpPr txBox="1"/>
          <p:nvPr/>
        </p:nvSpPr>
        <p:spPr>
          <a:xfrm>
            <a:off x="5661544" y="3103535"/>
            <a:ext cx="719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1..* states</a:t>
            </a: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42"/>
          <p:cNvSpPr txBox="1"/>
          <p:nvPr/>
        </p:nvSpPr>
        <p:spPr>
          <a:xfrm>
            <a:off x="4933628" y="2229537"/>
            <a:ext cx="4202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fsm</a:t>
            </a: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10"/>
          <p:cNvSpPr/>
          <p:nvPr/>
        </p:nvSpPr>
        <p:spPr>
          <a:xfrm rot="2700000">
            <a:off x="4897313" y="2380441"/>
            <a:ext cx="108000" cy="10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grpSp>
        <p:nvGrpSpPr>
          <p:cNvPr id="12" name="Group 44"/>
          <p:cNvGrpSpPr/>
          <p:nvPr/>
        </p:nvGrpSpPr>
        <p:grpSpPr>
          <a:xfrm>
            <a:off x="8009570" y="3473891"/>
            <a:ext cx="1411742" cy="678251"/>
            <a:chOff x="1238248" y="1120272"/>
            <a:chExt cx="1240992" cy="678251"/>
          </a:xfrm>
          <a:noFill/>
        </p:grpSpPr>
        <p:sp>
          <p:nvSpPr>
            <p:cNvPr id="36" name="Rectangle 35"/>
            <p:cNvSpPr/>
            <p:nvPr/>
          </p:nvSpPr>
          <p:spPr>
            <a:xfrm>
              <a:off x="1238250" y="1120272"/>
              <a:ext cx="1240990" cy="276225"/>
            </a:xfrm>
            <a:prstGeom prst="rect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b="1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Transition</a:t>
              </a:r>
              <a:endParaRPr lang="en-GB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38248" y="1396496"/>
              <a:ext cx="1240992" cy="402027"/>
            </a:xfrm>
            <a:prstGeom prst="rect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trigger : String</a:t>
              </a:r>
              <a:endParaRPr lang="en-GB" sz="1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cxnSp>
        <p:nvCxnSpPr>
          <p:cNvPr id="13" name="Elbow Connector 47"/>
          <p:cNvCxnSpPr>
            <a:stCxn id="40" idx="3"/>
            <a:endCxn id="36" idx="0"/>
          </p:cNvCxnSpPr>
          <p:nvPr/>
        </p:nvCxnSpPr>
        <p:spPr>
          <a:xfrm>
            <a:off x="4885592" y="2425320"/>
            <a:ext cx="3829850" cy="1048571"/>
          </a:xfrm>
          <a:prstGeom prst="bentConnector2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TextBox 50"/>
          <p:cNvSpPr txBox="1"/>
          <p:nvPr/>
        </p:nvSpPr>
        <p:spPr>
          <a:xfrm>
            <a:off x="7680756" y="3125130"/>
            <a:ext cx="1086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000" b="1" dirty="0">
                <a:latin typeface="Courier New" panose="02070309020205020404" pitchFamily="49" charset="0"/>
                <a:cs typeface="Courier New" panose="02070309020205020404" pitchFamily="49" charset="0"/>
              </a:rPr>
              <a:t>* transitions</a:t>
            </a: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5" name="Straight Connector 23"/>
          <p:cNvCxnSpPr>
            <a:stCxn id="36" idx="1"/>
            <a:endCxn id="38" idx="3"/>
          </p:cNvCxnSpPr>
          <p:nvPr/>
        </p:nvCxnSpPr>
        <p:spPr>
          <a:xfrm flipH="1">
            <a:off x="6922028" y="3612004"/>
            <a:ext cx="1087544" cy="3537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" name="Straight Connector 28"/>
          <p:cNvCxnSpPr>
            <a:stCxn id="37" idx="1"/>
            <a:endCxn id="39" idx="3"/>
          </p:cNvCxnSpPr>
          <p:nvPr/>
        </p:nvCxnSpPr>
        <p:spPr>
          <a:xfrm flipH="1">
            <a:off x="6922027" y="3951129"/>
            <a:ext cx="1087543" cy="1769"/>
          </a:xfrm>
          <a:prstGeom prst="lin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TextBox 183"/>
          <p:cNvSpPr txBox="1"/>
          <p:nvPr/>
        </p:nvSpPr>
        <p:spPr>
          <a:xfrm>
            <a:off x="6889908" y="3730005"/>
            <a:ext cx="5955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tgt</a:t>
            </a:r>
            <a:endParaRPr lang="en-GB" sz="1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18" name="Group 189"/>
          <p:cNvGrpSpPr/>
          <p:nvPr/>
        </p:nvGrpSpPr>
        <p:grpSpPr>
          <a:xfrm>
            <a:off x="6466464" y="2510809"/>
            <a:ext cx="1169702" cy="873958"/>
            <a:chOff x="1238249" y="1120272"/>
            <a:chExt cx="1057277" cy="674715"/>
          </a:xfrm>
        </p:grpSpPr>
        <p:sp>
          <p:nvSpPr>
            <p:cNvPr id="34" name="Rectangle 33"/>
            <p:cNvSpPr/>
            <p:nvPr/>
          </p:nvSpPr>
          <p:spPr>
            <a:xfrm>
              <a:off x="1238250" y="1120272"/>
              <a:ext cx="1057276" cy="276225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800" b="1" i="1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« </a:t>
              </a:r>
              <a:r>
                <a:rPr lang="fr-FR" sz="800" b="1" i="1" dirty="0" err="1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enumeration</a:t>
              </a:r>
              <a:r>
                <a:rPr lang="fr-FR" sz="800" b="1" i="1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»</a:t>
              </a:r>
              <a:endParaRPr lang="fr-FR" sz="1200" b="1" i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pPr algn="ctr"/>
              <a:r>
                <a:rPr lang="fr-FR" sz="1200" b="1" dirty="0" err="1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Kind</a:t>
              </a:r>
              <a:endParaRPr lang="en-GB" sz="12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238249" y="1396496"/>
              <a:ext cx="1057276" cy="398491"/>
            </a:xfrm>
            <a:prstGeom prst="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Courier New" panose="02070309020205020404" pitchFamily="49" charset="0"/>
                <a:buChar char="–"/>
              </a:pP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REGULAR</a:t>
              </a:r>
            </a:p>
            <a:p>
              <a:pPr marL="171450" indent="-171450">
                <a:buFont typeface="Courier New" panose="02070309020205020404" pitchFamily="49" charset="0"/>
                <a:buChar char="–"/>
              </a:pP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INITIAL</a:t>
              </a:r>
            </a:p>
            <a:p>
              <a:pPr marL="171450" indent="-171450">
                <a:buFont typeface="Courier New" panose="02070309020205020404" pitchFamily="49" charset="0"/>
                <a:buChar char="–"/>
              </a:pPr>
              <a:r>
                <a:rPr lang="fr-FR" sz="1000" dirty="0" smtClean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FINAL</a:t>
              </a:r>
              <a:endParaRPr lang="en-GB" sz="1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sp>
        <p:nvSpPr>
          <p:cNvPr id="19" name="Rectangle 18"/>
          <p:cNvSpPr/>
          <p:nvPr/>
        </p:nvSpPr>
        <p:spPr>
          <a:xfrm>
            <a:off x="3715232" y="3468004"/>
            <a:ext cx="1169701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2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770687" y="4013606"/>
            <a:ext cx="905944" cy="288000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sz="12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</a:t>
            </a:r>
            <a:endParaRPr lang="en-GB" sz="12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1" name="Straight Connector 39"/>
          <p:cNvCxnSpPr>
            <a:endCxn id="19" idx="0"/>
          </p:cNvCxnSpPr>
          <p:nvPr/>
        </p:nvCxnSpPr>
        <p:spPr>
          <a:xfrm>
            <a:off x="4300082" y="3010369"/>
            <a:ext cx="1" cy="457635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Connector 218"/>
          <p:cNvCxnSpPr>
            <a:endCxn id="20" idx="0"/>
          </p:cNvCxnSpPr>
          <p:nvPr/>
        </p:nvCxnSpPr>
        <p:spPr>
          <a:xfrm>
            <a:off x="3223659" y="3012669"/>
            <a:ext cx="0" cy="1000937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3" name="Rectangle 22"/>
          <p:cNvSpPr/>
          <p:nvPr/>
        </p:nvSpPr>
        <p:spPr>
          <a:xfrm rot="2700000">
            <a:off x="4243351" y="3045063"/>
            <a:ext cx="108000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 rot="2700000">
            <a:off x="3169660" y="3041557"/>
            <a:ext cx="108000" cy="10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GB"/>
          </a:p>
        </p:txBody>
      </p:sp>
      <p:sp>
        <p:nvSpPr>
          <p:cNvPr id="25" name="TextBox 221"/>
          <p:cNvSpPr txBox="1"/>
          <p:nvPr/>
        </p:nvSpPr>
        <p:spPr>
          <a:xfrm>
            <a:off x="4262393" y="3284386"/>
            <a:ext cx="76528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token</a:t>
            </a:r>
            <a:endParaRPr lang="en-GB" sz="1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26" name="Straight Connector 222"/>
          <p:cNvCxnSpPr>
            <a:stCxn id="38" idx="1"/>
            <a:endCxn id="19" idx="3"/>
          </p:cNvCxnSpPr>
          <p:nvPr/>
        </p:nvCxnSpPr>
        <p:spPr>
          <a:xfrm flipH="1" flipV="1">
            <a:off x="4884933" y="3612004"/>
            <a:ext cx="706159" cy="3537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7" name="Group 233"/>
          <p:cNvGrpSpPr/>
          <p:nvPr/>
        </p:nvGrpSpPr>
        <p:grpSpPr>
          <a:xfrm>
            <a:off x="4107594" y="4013606"/>
            <a:ext cx="1271384" cy="533827"/>
            <a:chOff x="1238249" y="1120272"/>
            <a:chExt cx="1057277" cy="533827"/>
          </a:xfrm>
          <a:solidFill>
            <a:schemeClr val="bg1">
              <a:lumMod val="85000"/>
            </a:schemeClr>
          </a:solidFill>
        </p:grpSpPr>
        <p:sp>
          <p:nvSpPr>
            <p:cNvPr id="32" name="Rectangle 31"/>
            <p:cNvSpPr/>
            <p:nvPr/>
          </p:nvSpPr>
          <p:spPr>
            <a:xfrm>
              <a:off x="1238250" y="1120272"/>
              <a:ext cx="1057276" cy="276225"/>
            </a:xfrm>
            <a:prstGeom prst="rect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fr-FR" sz="1200" b="1" dirty="0" err="1" smtClean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Letter</a:t>
              </a:r>
              <a:endPara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238249" y="1396496"/>
              <a:ext cx="1057276" cy="257603"/>
            </a:xfrm>
            <a:prstGeom prst="rect">
              <a:avLst/>
            </a:prstGeom>
            <a:grp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fr-FR" sz="10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label : String</a:t>
              </a:r>
              <a:endParaRPr lang="en-GB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</p:grpSp>
      <p:cxnSp>
        <p:nvCxnSpPr>
          <p:cNvPr id="28" name="Elbow Connector 63"/>
          <p:cNvCxnSpPr>
            <a:stCxn id="20" idx="2"/>
            <a:endCxn id="33" idx="1"/>
          </p:cNvCxnSpPr>
          <p:nvPr/>
        </p:nvCxnSpPr>
        <p:spPr>
          <a:xfrm rot="16200000" flipH="1">
            <a:off x="3607113" y="3918151"/>
            <a:ext cx="117026" cy="883935"/>
          </a:xfrm>
          <a:prstGeom prst="bentConnector2">
            <a:avLst/>
          </a:prstGeom>
          <a:noFill/>
          <a:ln w="254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TextBox 239"/>
          <p:cNvSpPr txBox="1"/>
          <p:nvPr/>
        </p:nvSpPr>
        <p:spPr>
          <a:xfrm>
            <a:off x="3171649" y="3825291"/>
            <a:ext cx="65833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word</a:t>
            </a:r>
            <a:endParaRPr lang="en-GB" sz="1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0" name="TextBox 240"/>
          <p:cNvSpPr txBox="1"/>
          <p:nvPr/>
        </p:nvSpPr>
        <p:spPr>
          <a:xfrm>
            <a:off x="3300028" y="4382241"/>
            <a:ext cx="96236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fr-FR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letters</a:t>
            </a:r>
            <a:endParaRPr lang="en-GB" sz="1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1" name="TextBox 242"/>
          <p:cNvSpPr txBox="1"/>
          <p:nvPr/>
        </p:nvSpPr>
        <p:spPr>
          <a:xfrm>
            <a:off x="4937109" y="3453006"/>
            <a:ext cx="734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10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</a:t>
            </a:r>
            <a:r>
              <a:rPr lang="fr-FR" sz="10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current</a:t>
            </a:r>
            <a:endParaRPr lang="en-GB" sz="10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330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 dirty="0">
            <a:solidFill>
              <a:srgbClr val="000000"/>
            </a:solidFill>
            <a:latin typeface="CMR9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47685</TotalTime>
  <Words>1629</Words>
  <Application>Microsoft Office PowerPoint</Application>
  <PresentationFormat>Grand écran</PresentationFormat>
  <Paragraphs>587</Paragraphs>
  <Slides>27</Slides>
  <Notes>24</Notes>
  <HiddenSlides>1</HiddenSlides>
  <MMClips>1</MMClips>
  <ScaleCrop>false</ScaleCrop>
  <HeadingPairs>
    <vt:vector size="6" baseType="variant">
      <vt:variant>
        <vt:lpstr>Polices utilisées</vt:lpstr>
      </vt:variant>
      <vt:variant>
        <vt:i4>23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27</vt:i4>
      </vt:variant>
    </vt:vector>
  </HeadingPairs>
  <TitlesOfParts>
    <vt:vector size="52" baseType="lpstr">
      <vt:lpstr>ＭＳ Ｐゴシック</vt:lpstr>
      <vt:lpstr>Arial</vt:lpstr>
      <vt:lpstr>Calibri</vt:lpstr>
      <vt:lpstr>Cambria Math</vt:lpstr>
      <vt:lpstr>CMR9</vt:lpstr>
      <vt:lpstr>Comic Sans MS</vt:lpstr>
      <vt:lpstr>Consolas</vt:lpstr>
      <vt:lpstr>Courier</vt:lpstr>
      <vt:lpstr>Courier New</vt:lpstr>
      <vt:lpstr>Frutiger LT Std 45 Light</vt:lpstr>
      <vt:lpstr>Garamond</vt:lpstr>
      <vt:lpstr>LinLibertineT</vt:lpstr>
      <vt:lpstr>LinLibertineTB</vt:lpstr>
      <vt:lpstr>Lucida Sans Unicode</vt:lpstr>
      <vt:lpstr>Segoe UI Symbol</vt:lpstr>
      <vt:lpstr>SFORM9</vt:lpstr>
      <vt:lpstr>Times</vt:lpstr>
      <vt:lpstr>Times New Roman</vt:lpstr>
      <vt:lpstr>Times-Roman</vt:lpstr>
      <vt:lpstr>Verdana</vt:lpstr>
      <vt:lpstr>Wingdings</vt:lpstr>
      <vt:lpstr>Wingdings 2</vt:lpstr>
      <vt:lpstr>YouTube Sans</vt:lpstr>
      <vt:lpstr>UNamur</vt:lpstr>
      <vt:lpstr>1_UNamur</vt:lpstr>
      <vt:lpstr>Présentation PowerPoint</vt:lpstr>
      <vt:lpstr>Model Animator (MA)</vt:lpstr>
      <vt:lpstr>What we don’t address</vt:lpstr>
      <vt:lpstr>Roles in MDE</vt:lpstr>
      <vt:lpstr>What is a Model Animation ?</vt:lpstr>
      <vt:lpstr>Coordinating Trafos and Animations</vt:lpstr>
      <vt:lpstr>Decoupling TUs and AUs</vt:lpstr>
      <vt:lpstr>Key Challenges  </vt:lpstr>
      <vt:lpstr>A Simple FSM Metamodel </vt:lpstr>
      <vt:lpstr>Présentation PowerPoint</vt:lpstr>
      <vt:lpstr>Complex Rendering Patterns</vt:lpstr>
      <vt:lpstr>Complex Rendering Patterns</vt:lpstr>
      <vt:lpstr>Complex Rendering Patterns</vt:lpstr>
      <vt:lpstr>Providing “snapping” capabilities</vt:lpstr>
      <vt:lpstr>Integrating “insideness” natively </vt:lpstr>
      <vt:lpstr>Supporting animations natively </vt:lpstr>
      <vt:lpstr>Présentation PowerPoint</vt:lpstr>
      <vt:lpstr>De-/Re-Constructing MA</vt:lpstr>
      <vt:lpstr>MA Effects</vt:lpstr>
      <vt:lpstr>UA Scheduling</vt:lpstr>
      <vt:lpstr>Présentation PowerPoint</vt:lpstr>
      <vt:lpstr>UA Parameterization</vt:lpstr>
      <vt:lpstr>UA Parameterization</vt:lpstr>
      <vt:lpstr>UA Parameterization</vt:lpstr>
      <vt:lpstr>MT &lt; &gt; MA Coordination</vt:lpstr>
      <vt:lpstr>Conclusion</vt:lpstr>
      <vt:lpstr>Présentation PowerPoint</vt:lpstr>
    </vt:vector>
  </TitlesOfParts>
  <Company>University of Namur, Belgium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CCES Training Project Ruling</dc:title>
  <dc:creator>Moussa Amrani</dc:creator>
  <cp:keywords>CCES Training Project</cp:keywords>
  <cp:lastModifiedBy>Abdelkader Ouared</cp:lastModifiedBy>
  <cp:revision>2894</cp:revision>
  <cp:lastPrinted>2010-01-15T13:48:56Z</cp:lastPrinted>
  <dcterms:created xsi:type="dcterms:W3CDTF">2003-10-08T07:15:15Z</dcterms:created>
  <dcterms:modified xsi:type="dcterms:W3CDTF">2022-09-01T09:35:54Z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